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4" r:id="rId8"/>
    <p:sldId id="266" r:id="rId9"/>
    <p:sldId id="267" r:id="rId10"/>
    <p:sldId id="273" r:id="rId11"/>
    <p:sldId id="277" r:id="rId12"/>
    <p:sldId id="281" r:id="rId13"/>
    <p:sldId id="284" r:id="rId14"/>
    <p:sldId id="287" r:id="rId15"/>
    <p:sldId id="279"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4EA9A6-80A2-FDE1-0664-9AD65AB81175}" name="Rausse, James" initials="JR" userId="S::jrausse@cmvny.com::a09397dd-4f78-47bd-9b8b-952b4c326b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0628"/>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4660"/>
  </p:normalViewPr>
  <p:slideViewPr>
    <p:cSldViewPr snapToGrid="0">
      <p:cViewPr varScale="1">
        <p:scale>
          <a:sx n="106" d="100"/>
          <a:sy n="106" d="100"/>
        </p:scale>
        <p:origin x="78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1587627-CD32-0E27-3F74-D9B1E1390C9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1193" b="68624" l="3982" r="96018">
                        <a14:foregroundMark x1="7734" y1="29174" x2="7734" y2="29174"/>
                        <a14:foregroundMark x1="4058" y1="15413" x2="4058" y2="15413"/>
                        <a14:foregroundMark x1="91730" y1="56330" x2="91730" y2="56330"/>
                        <a14:foregroundMark x1="93109" y1="64037" x2="93109" y2="64037"/>
                        <a14:foregroundMark x1="96018" y1="62385" x2="96018" y2="62385"/>
                      </a14:backgroundRemoval>
                    </a14:imgEffect>
                  </a14:imgLayer>
                </a14:imgProps>
              </a:ext>
            </a:extLst>
          </a:blip>
          <a:srcRect l="7544" t="4255" r="17844" b="23843"/>
          <a:stretch/>
        </p:blipFill>
        <p:spPr>
          <a:xfrm rot="-360000">
            <a:off x="-33678" y="-1514964"/>
            <a:ext cx="12274001" cy="4083307"/>
          </a:xfrm>
          <a:prstGeom prst="rect">
            <a:avLst/>
          </a:prstGeom>
        </p:spPr>
      </p:pic>
      <p:sp>
        <p:nvSpPr>
          <p:cNvPr id="2" name="Title 1">
            <a:extLst>
              <a:ext uri="{FF2B5EF4-FFF2-40B4-BE49-F238E27FC236}">
                <a16:creationId xmlns:a16="http://schemas.microsoft.com/office/drawing/2014/main" id="{0BFF639B-DDBB-55BC-397B-948853B91B0C}"/>
              </a:ext>
            </a:extLst>
          </p:cNvPr>
          <p:cNvSpPr>
            <a:spLocks noGrp="1"/>
          </p:cNvSpPr>
          <p:nvPr>
            <p:ph type="title"/>
          </p:nvPr>
        </p:nvSpPr>
        <p:spPr>
          <a:xfrm>
            <a:off x="838200" y="63209"/>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29E3BE5-C4B7-5B7B-65F5-5B2152427173}"/>
              </a:ext>
            </a:extLst>
          </p:cNvPr>
          <p:cNvSpPr>
            <a:spLocks noGrp="1"/>
          </p:cNvSpPr>
          <p:nvPr>
            <p:ph idx="1"/>
          </p:nvPr>
        </p:nvSpPr>
        <p:spPr>
          <a:xfrm>
            <a:off x="838200" y="2087591"/>
            <a:ext cx="10515600" cy="4089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B747B-01A4-9211-7CAD-FBD8A3AEE4B4}"/>
              </a:ext>
            </a:extLst>
          </p:cNvPr>
          <p:cNvSpPr>
            <a:spLocks noGrp="1"/>
          </p:cNvSpPr>
          <p:nvPr>
            <p:ph type="dt" sz="half" idx="10"/>
          </p:nvPr>
        </p:nvSpPr>
        <p:spPr/>
        <p:txBody>
          <a:bodyPr/>
          <a:lstStyle/>
          <a:p>
            <a:fld id="{FB34E97B-1972-442F-905D-BEF960C6082D}" type="datetimeFigureOut">
              <a:rPr lang="en-US" smtClean="0"/>
              <a:t>1/28/2025</a:t>
            </a:fld>
            <a:endParaRPr lang="en-US"/>
          </a:p>
        </p:txBody>
      </p:sp>
      <p:sp>
        <p:nvSpPr>
          <p:cNvPr id="5" name="Footer Placeholder 4">
            <a:extLst>
              <a:ext uri="{FF2B5EF4-FFF2-40B4-BE49-F238E27FC236}">
                <a16:creationId xmlns:a16="http://schemas.microsoft.com/office/drawing/2014/main" id="{4E9F3828-6F84-78A7-C61B-ED1799DB632D}"/>
              </a:ext>
            </a:extLst>
          </p:cNvPr>
          <p:cNvSpPr>
            <a:spLocks noGrp="1"/>
          </p:cNvSpPr>
          <p:nvPr>
            <p:ph type="ftr" sz="quarter" idx="11"/>
          </p:nvPr>
        </p:nvSpPr>
        <p:spPr>
          <a:xfrm>
            <a:off x="7239000" y="5984665"/>
            <a:ext cx="4114800" cy="743369"/>
          </a:xfrm>
        </p:spPr>
        <p:txBody>
          <a:bodyPr/>
          <a:lstStyle/>
          <a:p>
            <a:endParaRPr lang="en-US" dirty="0"/>
          </a:p>
        </p:txBody>
      </p:sp>
      <p:pic>
        <p:nvPicPr>
          <p:cNvPr id="1028" name="Picture 4" descr="Home Page">
            <a:extLst>
              <a:ext uri="{FF2B5EF4-FFF2-40B4-BE49-F238E27FC236}">
                <a16:creationId xmlns:a16="http://schemas.microsoft.com/office/drawing/2014/main" id="{411C3C4E-890E-43B4-345D-4873AFE0E4BC}"/>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68135"/>
          <a:stretch/>
        </p:blipFill>
        <p:spPr bwMode="auto">
          <a:xfrm>
            <a:off x="10454856" y="5821011"/>
            <a:ext cx="898944" cy="8912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blue and white logo&#10;&#10;Description automatically generated">
            <a:extLst>
              <a:ext uri="{FF2B5EF4-FFF2-40B4-BE49-F238E27FC236}">
                <a16:creationId xmlns:a16="http://schemas.microsoft.com/office/drawing/2014/main" id="{38A0C1F7-E00E-9B1A-BEF8-633E333915A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53699" y="5821011"/>
            <a:ext cx="901157" cy="891291"/>
          </a:xfrm>
          <a:prstGeom prst="rect">
            <a:avLst/>
          </a:prstGeom>
        </p:spPr>
      </p:pic>
    </p:spTree>
    <p:extLst>
      <p:ext uri="{BB962C8B-B14F-4D97-AF65-F5344CB8AC3E}">
        <p14:creationId xmlns:p14="http://schemas.microsoft.com/office/powerpoint/2010/main" val="1725918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8BE3-E42B-B729-101E-A456B3E55D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F03B48-EE50-430B-465D-11A79FCFDE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4E260-82A5-E18C-0888-39295743762E}"/>
              </a:ext>
            </a:extLst>
          </p:cNvPr>
          <p:cNvSpPr>
            <a:spLocks noGrp="1"/>
          </p:cNvSpPr>
          <p:nvPr>
            <p:ph type="dt" sz="half" idx="10"/>
          </p:nvPr>
        </p:nvSpPr>
        <p:spPr/>
        <p:txBody>
          <a:bodyPr/>
          <a:lstStyle/>
          <a:p>
            <a:fld id="{FB34E97B-1972-442F-905D-BEF960C6082D}" type="datetimeFigureOut">
              <a:rPr lang="en-US" smtClean="0"/>
              <a:t>1/28/2025</a:t>
            </a:fld>
            <a:endParaRPr lang="en-US"/>
          </a:p>
        </p:txBody>
      </p:sp>
      <p:sp>
        <p:nvSpPr>
          <p:cNvPr id="5" name="Footer Placeholder 4">
            <a:extLst>
              <a:ext uri="{FF2B5EF4-FFF2-40B4-BE49-F238E27FC236}">
                <a16:creationId xmlns:a16="http://schemas.microsoft.com/office/drawing/2014/main" id="{CD7C3377-481E-51B4-58F7-14D5E7BE9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B80496-649D-4D44-2F48-C0C75A668492}"/>
              </a:ext>
            </a:extLst>
          </p:cNvPr>
          <p:cNvSpPr>
            <a:spLocks noGrp="1"/>
          </p:cNvSpPr>
          <p:nvPr>
            <p:ph type="sldNum" sz="quarter" idx="12"/>
          </p:nvPr>
        </p:nvSpPr>
        <p:spPr/>
        <p:txBody>
          <a:bodyPr/>
          <a:lstStyle/>
          <a:p>
            <a:fld id="{F39B696F-1C0C-4091-81B8-13869FD11F9A}" type="slidenum">
              <a:rPr lang="en-US" smtClean="0"/>
              <a:t>‹#›</a:t>
            </a:fld>
            <a:endParaRPr lang="en-US"/>
          </a:p>
        </p:txBody>
      </p:sp>
    </p:spTree>
    <p:extLst>
      <p:ext uri="{BB962C8B-B14F-4D97-AF65-F5344CB8AC3E}">
        <p14:creationId xmlns:p14="http://schemas.microsoft.com/office/powerpoint/2010/main" val="414800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0F2017-268C-66A7-C08F-11B8223C36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716730-FD96-2D79-E308-787326AC31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75FBCB-AF40-5738-6CFA-C914BF4F1DAF}"/>
              </a:ext>
            </a:extLst>
          </p:cNvPr>
          <p:cNvSpPr>
            <a:spLocks noGrp="1"/>
          </p:cNvSpPr>
          <p:nvPr>
            <p:ph type="dt" sz="half" idx="10"/>
          </p:nvPr>
        </p:nvSpPr>
        <p:spPr/>
        <p:txBody>
          <a:bodyPr/>
          <a:lstStyle/>
          <a:p>
            <a:fld id="{FB34E97B-1972-442F-905D-BEF960C6082D}" type="datetimeFigureOut">
              <a:rPr lang="en-US" smtClean="0"/>
              <a:t>1/28/2025</a:t>
            </a:fld>
            <a:endParaRPr lang="en-US"/>
          </a:p>
        </p:txBody>
      </p:sp>
      <p:sp>
        <p:nvSpPr>
          <p:cNvPr id="5" name="Footer Placeholder 4">
            <a:extLst>
              <a:ext uri="{FF2B5EF4-FFF2-40B4-BE49-F238E27FC236}">
                <a16:creationId xmlns:a16="http://schemas.microsoft.com/office/drawing/2014/main" id="{50CA3ED0-5B8A-2E5A-F2C6-BB0007606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142871-93A9-DF6F-1FDD-969846D08FAB}"/>
              </a:ext>
            </a:extLst>
          </p:cNvPr>
          <p:cNvSpPr>
            <a:spLocks noGrp="1"/>
          </p:cNvSpPr>
          <p:nvPr>
            <p:ph type="sldNum" sz="quarter" idx="12"/>
          </p:nvPr>
        </p:nvSpPr>
        <p:spPr/>
        <p:txBody>
          <a:bodyPr/>
          <a:lstStyle/>
          <a:p>
            <a:fld id="{F39B696F-1C0C-4091-81B8-13869FD11F9A}" type="slidenum">
              <a:rPr lang="en-US" smtClean="0"/>
              <a:t>‹#›</a:t>
            </a:fld>
            <a:endParaRPr lang="en-US"/>
          </a:p>
        </p:txBody>
      </p:sp>
    </p:spTree>
    <p:extLst>
      <p:ext uri="{BB962C8B-B14F-4D97-AF65-F5344CB8AC3E}">
        <p14:creationId xmlns:p14="http://schemas.microsoft.com/office/powerpoint/2010/main" val="21174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FE56E-32C3-8D06-6CD5-AD3FF64FD4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7F9184-8679-A735-C01A-02DCA5BD5B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C73CA4-3833-C98E-BFE1-800F61F17873}"/>
              </a:ext>
            </a:extLst>
          </p:cNvPr>
          <p:cNvSpPr>
            <a:spLocks noGrp="1"/>
          </p:cNvSpPr>
          <p:nvPr>
            <p:ph type="dt" sz="half" idx="10"/>
          </p:nvPr>
        </p:nvSpPr>
        <p:spPr/>
        <p:txBody>
          <a:bodyPr/>
          <a:lstStyle>
            <a:lvl1pPr>
              <a:defRPr/>
            </a:lvl1pPr>
          </a:lstStyle>
          <a:p>
            <a:r>
              <a:rPr lang="en-US" dirty="0"/>
              <a:t>November 7, 2024</a:t>
            </a:r>
          </a:p>
        </p:txBody>
      </p:sp>
      <p:sp>
        <p:nvSpPr>
          <p:cNvPr id="5" name="Footer Placeholder 4">
            <a:extLst>
              <a:ext uri="{FF2B5EF4-FFF2-40B4-BE49-F238E27FC236}">
                <a16:creationId xmlns:a16="http://schemas.microsoft.com/office/drawing/2014/main" id="{1307296A-9733-2C4D-FED4-5AE70323D679}"/>
              </a:ext>
            </a:extLst>
          </p:cNvPr>
          <p:cNvSpPr>
            <a:spLocks noGrp="1"/>
          </p:cNvSpPr>
          <p:nvPr>
            <p:ph type="ftr" sz="quarter" idx="11"/>
          </p:nvPr>
        </p:nvSpPr>
        <p:spPr>
          <a:xfrm>
            <a:off x="4038600" y="5827042"/>
            <a:ext cx="4114800" cy="894434"/>
          </a:xfrm>
        </p:spPr>
        <p:txBody>
          <a:bodyPr/>
          <a:lstStyle/>
          <a:p>
            <a:endParaRPr lang="en-US" dirty="0"/>
          </a:p>
        </p:txBody>
      </p:sp>
      <p:sp>
        <p:nvSpPr>
          <p:cNvPr id="6" name="Slide Number Placeholder 5">
            <a:extLst>
              <a:ext uri="{FF2B5EF4-FFF2-40B4-BE49-F238E27FC236}">
                <a16:creationId xmlns:a16="http://schemas.microsoft.com/office/drawing/2014/main" id="{362ACA62-F797-C130-26A6-05F780EF0FC8}"/>
              </a:ext>
            </a:extLst>
          </p:cNvPr>
          <p:cNvSpPr>
            <a:spLocks noGrp="1"/>
          </p:cNvSpPr>
          <p:nvPr>
            <p:ph type="sldNum" sz="quarter" idx="12"/>
          </p:nvPr>
        </p:nvSpPr>
        <p:spPr/>
        <p:txBody>
          <a:bodyPr/>
          <a:lstStyle/>
          <a:p>
            <a:fld id="{F39B696F-1C0C-4091-81B8-13869FD11F9A}" type="slidenum">
              <a:rPr lang="en-US" smtClean="0"/>
              <a:t>‹#›</a:t>
            </a:fld>
            <a:endParaRPr lang="en-US"/>
          </a:p>
        </p:txBody>
      </p:sp>
    </p:spTree>
    <p:extLst>
      <p:ext uri="{BB962C8B-B14F-4D97-AF65-F5344CB8AC3E}">
        <p14:creationId xmlns:p14="http://schemas.microsoft.com/office/powerpoint/2010/main" val="87714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1611C-29FE-721F-C56A-6BB4BFDCB6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4FA298-4052-13DC-4D9D-91384E7FFBB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810F34-4F88-F768-B027-91007705A213}"/>
              </a:ext>
            </a:extLst>
          </p:cNvPr>
          <p:cNvSpPr>
            <a:spLocks noGrp="1"/>
          </p:cNvSpPr>
          <p:nvPr>
            <p:ph type="dt" sz="half" idx="10"/>
          </p:nvPr>
        </p:nvSpPr>
        <p:spPr/>
        <p:txBody>
          <a:bodyPr/>
          <a:lstStyle/>
          <a:p>
            <a:fld id="{FB34E97B-1972-442F-905D-BEF960C6082D}" type="datetimeFigureOut">
              <a:rPr lang="en-US" smtClean="0"/>
              <a:t>1/28/2025</a:t>
            </a:fld>
            <a:endParaRPr lang="en-US"/>
          </a:p>
        </p:txBody>
      </p:sp>
      <p:sp>
        <p:nvSpPr>
          <p:cNvPr id="5" name="Footer Placeholder 4">
            <a:extLst>
              <a:ext uri="{FF2B5EF4-FFF2-40B4-BE49-F238E27FC236}">
                <a16:creationId xmlns:a16="http://schemas.microsoft.com/office/drawing/2014/main" id="{78729927-A794-0924-6EFD-40C402ECFF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4613F-DDC8-6F92-6A81-E83EC8984538}"/>
              </a:ext>
            </a:extLst>
          </p:cNvPr>
          <p:cNvSpPr>
            <a:spLocks noGrp="1"/>
          </p:cNvSpPr>
          <p:nvPr>
            <p:ph type="sldNum" sz="quarter" idx="12"/>
          </p:nvPr>
        </p:nvSpPr>
        <p:spPr/>
        <p:txBody>
          <a:bodyPr/>
          <a:lstStyle/>
          <a:p>
            <a:fld id="{F39B696F-1C0C-4091-81B8-13869FD11F9A}" type="slidenum">
              <a:rPr lang="en-US" smtClean="0"/>
              <a:t>‹#›</a:t>
            </a:fld>
            <a:endParaRPr lang="en-US"/>
          </a:p>
        </p:txBody>
      </p:sp>
    </p:spTree>
    <p:extLst>
      <p:ext uri="{BB962C8B-B14F-4D97-AF65-F5344CB8AC3E}">
        <p14:creationId xmlns:p14="http://schemas.microsoft.com/office/powerpoint/2010/main" val="371102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D11EE-AB0C-0F74-45C5-FEE8100B40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8BF40C-C5D1-E294-23AD-B869F808C8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567705-CBA6-E50F-E3E9-C485D0373A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9102B2-E6DC-5239-F5D3-C8F8710C9994}"/>
              </a:ext>
            </a:extLst>
          </p:cNvPr>
          <p:cNvSpPr>
            <a:spLocks noGrp="1"/>
          </p:cNvSpPr>
          <p:nvPr>
            <p:ph type="dt" sz="half" idx="10"/>
          </p:nvPr>
        </p:nvSpPr>
        <p:spPr/>
        <p:txBody>
          <a:bodyPr/>
          <a:lstStyle/>
          <a:p>
            <a:fld id="{FB34E97B-1972-442F-905D-BEF960C6082D}" type="datetimeFigureOut">
              <a:rPr lang="en-US" smtClean="0"/>
              <a:t>1/28/2025</a:t>
            </a:fld>
            <a:endParaRPr lang="en-US"/>
          </a:p>
        </p:txBody>
      </p:sp>
      <p:sp>
        <p:nvSpPr>
          <p:cNvPr id="6" name="Footer Placeholder 5">
            <a:extLst>
              <a:ext uri="{FF2B5EF4-FFF2-40B4-BE49-F238E27FC236}">
                <a16:creationId xmlns:a16="http://schemas.microsoft.com/office/drawing/2014/main" id="{DC536EBA-3158-A6E6-C42E-D2EB743BBA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F2C63-1852-414D-3653-C3349220A305}"/>
              </a:ext>
            </a:extLst>
          </p:cNvPr>
          <p:cNvSpPr>
            <a:spLocks noGrp="1"/>
          </p:cNvSpPr>
          <p:nvPr>
            <p:ph type="sldNum" sz="quarter" idx="12"/>
          </p:nvPr>
        </p:nvSpPr>
        <p:spPr/>
        <p:txBody>
          <a:bodyPr/>
          <a:lstStyle/>
          <a:p>
            <a:fld id="{F39B696F-1C0C-4091-81B8-13869FD11F9A}" type="slidenum">
              <a:rPr lang="en-US" smtClean="0"/>
              <a:t>‹#›</a:t>
            </a:fld>
            <a:endParaRPr lang="en-US"/>
          </a:p>
        </p:txBody>
      </p:sp>
    </p:spTree>
    <p:extLst>
      <p:ext uri="{BB962C8B-B14F-4D97-AF65-F5344CB8AC3E}">
        <p14:creationId xmlns:p14="http://schemas.microsoft.com/office/powerpoint/2010/main" val="9199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A3E8C-5A73-AE04-3DA7-832BF5CA7D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A22D76-F6DB-99E9-A7BB-F79C295A50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5D49B0-5206-8D00-7830-C8CD22D2FF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41D2DE-B60C-1F6D-4E9B-2E105C1791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EBDD30-6A69-3ED6-B8A2-D3FC9B30C8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6FA5E0-9C1F-44A1-0867-3D9EEEBAFCCC}"/>
              </a:ext>
            </a:extLst>
          </p:cNvPr>
          <p:cNvSpPr>
            <a:spLocks noGrp="1"/>
          </p:cNvSpPr>
          <p:nvPr>
            <p:ph type="dt" sz="half" idx="10"/>
          </p:nvPr>
        </p:nvSpPr>
        <p:spPr/>
        <p:txBody>
          <a:bodyPr/>
          <a:lstStyle/>
          <a:p>
            <a:fld id="{FB34E97B-1972-442F-905D-BEF960C6082D}" type="datetimeFigureOut">
              <a:rPr lang="en-US" smtClean="0"/>
              <a:t>1/28/2025</a:t>
            </a:fld>
            <a:endParaRPr lang="en-US"/>
          </a:p>
        </p:txBody>
      </p:sp>
      <p:sp>
        <p:nvSpPr>
          <p:cNvPr id="8" name="Footer Placeholder 7">
            <a:extLst>
              <a:ext uri="{FF2B5EF4-FFF2-40B4-BE49-F238E27FC236}">
                <a16:creationId xmlns:a16="http://schemas.microsoft.com/office/drawing/2014/main" id="{00767C2C-B58D-6976-D200-F739DCF4C7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8F1D2A-6796-D513-A0AF-9F32F9706C3A}"/>
              </a:ext>
            </a:extLst>
          </p:cNvPr>
          <p:cNvSpPr>
            <a:spLocks noGrp="1"/>
          </p:cNvSpPr>
          <p:nvPr>
            <p:ph type="sldNum" sz="quarter" idx="12"/>
          </p:nvPr>
        </p:nvSpPr>
        <p:spPr/>
        <p:txBody>
          <a:bodyPr/>
          <a:lstStyle/>
          <a:p>
            <a:fld id="{F39B696F-1C0C-4091-81B8-13869FD11F9A}" type="slidenum">
              <a:rPr lang="en-US" smtClean="0"/>
              <a:t>‹#›</a:t>
            </a:fld>
            <a:endParaRPr lang="en-US"/>
          </a:p>
        </p:txBody>
      </p:sp>
    </p:spTree>
    <p:extLst>
      <p:ext uri="{BB962C8B-B14F-4D97-AF65-F5344CB8AC3E}">
        <p14:creationId xmlns:p14="http://schemas.microsoft.com/office/powerpoint/2010/main" val="1675187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C6DC1-B5D2-A18C-4CFC-98AE86E6C0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305C0F-A569-75ED-B32A-351D84540AF0}"/>
              </a:ext>
            </a:extLst>
          </p:cNvPr>
          <p:cNvSpPr>
            <a:spLocks noGrp="1"/>
          </p:cNvSpPr>
          <p:nvPr>
            <p:ph type="dt" sz="half" idx="10"/>
          </p:nvPr>
        </p:nvSpPr>
        <p:spPr/>
        <p:txBody>
          <a:bodyPr/>
          <a:lstStyle/>
          <a:p>
            <a:fld id="{FB34E97B-1972-442F-905D-BEF960C6082D}" type="datetimeFigureOut">
              <a:rPr lang="en-US" smtClean="0"/>
              <a:t>1/28/2025</a:t>
            </a:fld>
            <a:endParaRPr lang="en-US"/>
          </a:p>
        </p:txBody>
      </p:sp>
      <p:sp>
        <p:nvSpPr>
          <p:cNvPr id="4" name="Footer Placeholder 3">
            <a:extLst>
              <a:ext uri="{FF2B5EF4-FFF2-40B4-BE49-F238E27FC236}">
                <a16:creationId xmlns:a16="http://schemas.microsoft.com/office/drawing/2014/main" id="{406279C3-AA58-632A-C6B8-D3EEBFD3A4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5A1364-3241-5BDC-0D32-8B72C1870D14}"/>
              </a:ext>
            </a:extLst>
          </p:cNvPr>
          <p:cNvSpPr>
            <a:spLocks noGrp="1"/>
          </p:cNvSpPr>
          <p:nvPr>
            <p:ph type="sldNum" sz="quarter" idx="12"/>
          </p:nvPr>
        </p:nvSpPr>
        <p:spPr/>
        <p:txBody>
          <a:bodyPr/>
          <a:lstStyle/>
          <a:p>
            <a:fld id="{F39B696F-1C0C-4091-81B8-13869FD11F9A}" type="slidenum">
              <a:rPr lang="en-US" smtClean="0"/>
              <a:t>‹#›</a:t>
            </a:fld>
            <a:endParaRPr lang="en-US"/>
          </a:p>
        </p:txBody>
      </p:sp>
    </p:spTree>
    <p:extLst>
      <p:ext uri="{BB962C8B-B14F-4D97-AF65-F5344CB8AC3E}">
        <p14:creationId xmlns:p14="http://schemas.microsoft.com/office/powerpoint/2010/main" val="291189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1BC3D0-E131-B96A-2F65-B8C8559FBEA0}"/>
              </a:ext>
            </a:extLst>
          </p:cNvPr>
          <p:cNvSpPr>
            <a:spLocks noGrp="1"/>
          </p:cNvSpPr>
          <p:nvPr>
            <p:ph type="dt" sz="half" idx="10"/>
          </p:nvPr>
        </p:nvSpPr>
        <p:spPr/>
        <p:txBody>
          <a:bodyPr/>
          <a:lstStyle/>
          <a:p>
            <a:fld id="{FB34E97B-1972-442F-905D-BEF960C6082D}" type="datetimeFigureOut">
              <a:rPr lang="en-US" smtClean="0"/>
              <a:t>1/28/2025</a:t>
            </a:fld>
            <a:endParaRPr lang="en-US"/>
          </a:p>
        </p:txBody>
      </p:sp>
      <p:sp>
        <p:nvSpPr>
          <p:cNvPr id="3" name="Footer Placeholder 2">
            <a:extLst>
              <a:ext uri="{FF2B5EF4-FFF2-40B4-BE49-F238E27FC236}">
                <a16:creationId xmlns:a16="http://schemas.microsoft.com/office/drawing/2014/main" id="{290DB168-A6A6-1B07-6843-A315A093FF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3DB0BA-1E21-AFEB-D49C-95734B0B4E5A}"/>
              </a:ext>
            </a:extLst>
          </p:cNvPr>
          <p:cNvSpPr>
            <a:spLocks noGrp="1"/>
          </p:cNvSpPr>
          <p:nvPr>
            <p:ph type="sldNum" sz="quarter" idx="12"/>
          </p:nvPr>
        </p:nvSpPr>
        <p:spPr/>
        <p:txBody>
          <a:bodyPr/>
          <a:lstStyle/>
          <a:p>
            <a:fld id="{F39B696F-1C0C-4091-81B8-13869FD11F9A}" type="slidenum">
              <a:rPr lang="en-US" smtClean="0"/>
              <a:t>‹#›</a:t>
            </a:fld>
            <a:endParaRPr lang="en-US"/>
          </a:p>
        </p:txBody>
      </p:sp>
    </p:spTree>
    <p:extLst>
      <p:ext uri="{BB962C8B-B14F-4D97-AF65-F5344CB8AC3E}">
        <p14:creationId xmlns:p14="http://schemas.microsoft.com/office/powerpoint/2010/main" val="156590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29688-238E-A1F8-DBD0-135CD18EF2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0795D0-70F5-0FD4-746F-38627E8A2B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1E3374-33D6-A421-2D93-9930C31F27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3341F1-01A1-EB9D-E5D1-02F37F636975}"/>
              </a:ext>
            </a:extLst>
          </p:cNvPr>
          <p:cNvSpPr>
            <a:spLocks noGrp="1"/>
          </p:cNvSpPr>
          <p:nvPr>
            <p:ph type="dt" sz="half" idx="10"/>
          </p:nvPr>
        </p:nvSpPr>
        <p:spPr/>
        <p:txBody>
          <a:bodyPr/>
          <a:lstStyle/>
          <a:p>
            <a:fld id="{FB34E97B-1972-442F-905D-BEF960C6082D}" type="datetimeFigureOut">
              <a:rPr lang="en-US" smtClean="0"/>
              <a:t>1/28/2025</a:t>
            </a:fld>
            <a:endParaRPr lang="en-US"/>
          </a:p>
        </p:txBody>
      </p:sp>
      <p:sp>
        <p:nvSpPr>
          <p:cNvPr id="6" name="Footer Placeholder 5">
            <a:extLst>
              <a:ext uri="{FF2B5EF4-FFF2-40B4-BE49-F238E27FC236}">
                <a16:creationId xmlns:a16="http://schemas.microsoft.com/office/drawing/2014/main" id="{875FDA3C-2018-FCEE-3502-F8EFB0E80E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FA3DB0-B79F-402E-2646-501124ADC38D}"/>
              </a:ext>
            </a:extLst>
          </p:cNvPr>
          <p:cNvSpPr>
            <a:spLocks noGrp="1"/>
          </p:cNvSpPr>
          <p:nvPr>
            <p:ph type="sldNum" sz="quarter" idx="12"/>
          </p:nvPr>
        </p:nvSpPr>
        <p:spPr/>
        <p:txBody>
          <a:bodyPr/>
          <a:lstStyle/>
          <a:p>
            <a:fld id="{F39B696F-1C0C-4091-81B8-13869FD11F9A}" type="slidenum">
              <a:rPr lang="en-US" smtClean="0"/>
              <a:t>‹#›</a:t>
            </a:fld>
            <a:endParaRPr lang="en-US"/>
          </a:p>
        </p:txBody>
      </p:sp>
    </p:spTree>
    <p:extLst>
      <p:ext uri="{BB962C8B-B14F-4D97-AF65-F5344CB8AC3E}">
        <p14:creationId xmlns:p14="http://schemas.microsoft.com/office/powerpoint/2010/main" val="240138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05B15-CE84-D1CE-501C-726401782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B39930-4810-1E0D-5FEB-37DDC203B4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B303D5-1B54-3BF7-6101-30A6690E2C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684525-4979-3E5F-3FE2-98C5290FA044}"/>
              </a:ext>
            </a:extLst>
          </p:cNvPr>
          <p:cNvSpPr>
            <a:spLocks noGrp="1"/>
          </p:cNvSpPr>
          <p:nvPr>
            <p:ph type="dt" sz="half" idx="10"/>
          </p:nvPr>
        </p:nvSpPr>
        <p:spPr/>
        <p:txBody>
          <a:bodyPr/>
          <a:lstStyle/>
          <a:p>
            <a:fld id="{FB34E97B-1972-442F-905D-BEF960C6082D}" type="datetimeFigureOut">
              <a:rPr lang="en-US" smtClean="0"/>
              <a:t>1/28/2025</a:t>
            </a:fld>
            <a:endParaRPr lang="en-US"/>
          </a:p>
        </p:txBody>
      </p:sp>
      <p:sp>
        <p:nvSpPr>
          <p:cNvPr id="6" name="Footer Placeholder 5">
            <a:extLst>
              <a:ext uri="{FF2B5EF4-FFF2-40B4-BE49-F238E27FC236}">
                <a16:creationId xmlns:a16="http://schemas.microsoft.com/office/drawing/2014/main" id="{3F78604A-1EE9-4650-5332-5193A0C381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EA2B30-65F8-FD25-3B0A-1ABFC6B8FAD5}"/>
              </a:ext>
            </a:extLst>
          </p:cNvPr>
          <p:cNvSpPr>
            <a:spLocks noGrp="1"/>
          </p:cNvSpPr>
          <p:nvPr>
            <p:ph type="sldNum" sz="quarter" idx="12"/>
          </p:nvPr>
        </p:nvSpPr>
        <p:spPr/>
        <p:txBody>
          <a:bodyPr/>
          <a:lstStyle/>
          <a:p>
            <a:fld id="{F39B696F-1C0C-4091-81B8-13869FD11F9A}" type="slidenum">
              <a:rPr lang="en-US" smtClean="0"/>
              <a:t>‹#›</a:t>
            </a:fld>
            <a:endParaRPr lang="en-US"/>
          </a:p>
        </p:txBody>
      </p:sp>
    </p:spTree>
    <p:extLst>
      <p:ext uri="{BB962C8B-B14F-4D97-AF65-F5344CB8AC3E}">
        <p14:creationId xmlns:p14="http://schemas.microsoft.com/office/powerpoint/2010/main" val="238138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9A1290-90E2-2E7E-243C-A0989849F9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AF5FA5-674B-375B-A469-B5E0BB57A4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2E02F5-BD0A-D3C1-568F-20C490878E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B34E97B-1972-442F-905D-BEF960C6082D}" type="datetimeFigureOut">
              <a:rPr lang="en-US" smtClean="0"/>
              <a:t>1/28/2025</a:t>
            </a:fld>
            <a:endParaRPr lang="en-US"/>
          </a:p>
        </p:txBody>
      </p:sp>
      <p:sp>
        <p:nvSpPr>
          <p:cNvPr id="5" name="Footer Placeholder 4">
            <a:extLst>
              <a:ext uri="{FF2B5EF4-FFF2-40B4-BE49-F238E27FC236}">
                <a16:creationId xmlns:a16="http://schemas.microsoft.com/office/drawing/2014/main" id="{D5B2CE83-C3F8-B8FB-7672-5AC3CBFB87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1EBA5E9-A44C-B4D5-F966-E0AFE98384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9B696F-1C0C-4091-81B8-13869FD11F9A}" type="slidenum">
              <a:rPr lang="en-US" smtClean="0"/>
              <a:t>‹#›</a:t>
            </a:fld>
            <a:endParaRPr lang="en-US"/>
          </a:p>
        </p:txBody>
      </p:sp>
    </p:spTree>
    <p:extLst>
      <p:ext uri="{BB962C8B-B14F-4D97-AF65-F5344CB8AC3E}">
        <p14:creationId xmlns:p14="http://schemas.microsoft.com/office/powerpoint/2010/main" val="2301093163"/>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5B479-CBC1-1F29-433D-0C591E48EFB0}"/>
              </a:ext>
            </a:extLst>
          </p:cNvPr>
          <p:cNvSpPr>
            <a:spLocks noGrp="1"/>
          </p:cNvSpPr>
          <p:nvPr>
            <p:ph type="ctrTitle"/>
          </p:nvPr>
        </p:nvSpPr>
        <p:spPr>
          <a:xfrm>
            <a:off x="162404" y="3761520"/>
            <a:ext cx="10543032" cy="733235"/>
          </a:xfrm>
        </p:spPr>
        <p:txBody>
          <a:bodyPr>
            <a:normAutofit/>
          </a:bodyPr>
          <a:lstStyle/>
          <a:p>
            <a:pPr algn="l"/>
            <a:r>
              <a:rPr lang="en-US" sz="3600" b="1" dirty="0">
                <a:solidFill>
                  <a:srgbClr val="930628"/>
                </a:solidFill>
              </a:rPr>
              <a:t>Mount Vernon Comprehensive Plan- Phase II</a:t>
            </a:r>
          </a:p>
        </p:txBody>
      </p:sp>
      <p:pic>
        <p:nvPicPr>
          <p:cNvPr id="5" name="Picture 4">
            <a:extLst>
              <a:ext uri="{FF2B5EF4-FFF2-40B4-BE49-F238E27FC236}">
                <a16:creationId xmlns:a16="http://schemas.microsoft.com/office/drawing/2014/main" id="{5354E8D7-CDDB-C07A-181B-669E4119A1BD}"/>
              </a:ext>
            </a:extLst>
          </p:cNvPr>
          <p:cNvPicPr>
            <a:picLocks noChangeAspect="1"/>
          </p:cNvPicPr>
          <p:nvPr/>
        </p:nvPicPr>
        <p:blipFill>
          <a:blip r:embed="rId2"/>
          <a:srcRect t="12112"/>
          <a:stretch/>
        </p:blipFill>
        <p:spPr>
          <a:xfrm>
            <a:off x="0" y="0"/>
            <a:ext cx="12192000" cy="3737545"/>
          </a:xfrm>
          <a:prstGeom prst="rect">
            <a:avLst/>
          </a:prstGeom>
        </p:spPr>
      </p:pic>
      <p:sp>
        <p:nvSpPr>
          <p:cNvPr id="7" name="TextBox 6">
            <a:extLst>
              <a:ext uri="{FF2B5EF4-FFF2-40B4-BE49-F238E27FC236}">
                <a16:creationId xmlns:a16="http://schemas.microsoft.com/office/drawing/2014/main" id="{32DBFCB8-DF65-FA52-B419-38D9369C840D}"/>
              </a:ext>
            </a:extLst>
          </p:cNvPr>
          <p:cNvSpPr txBox="1"/>
          <p:nvPr/>
        </p:nvSpPr>
        <p:spPr>
          <a:xfrm>
            <a:off x="896458" y="4774989"/>
            <a:ext cx="6177280" cy="369332"/>
          </a:xfrm>
          <a:prstGeom prst="rect">
            <a:avLst/>
          </a:prstGeom>
          <a:noFill/>
        </p:spPr>
        <p:txBody>
          <a:bodyPr wrap="square">
            <a:spAutoFit/>
          </a:bodyPr>
          <a:lstStyle/>
          <a:p>
            <a:endParaRPr lang="en-US" dirty="0"/>
          </a:p>
        </p:txBody>
      </p:sp>
      <p:pic>
        <p:nvPicPr>
          <p:cNvPr id="11" name="Picture 10" descr="A blue and white logo&#10;&#10;Description automatically generated">
            <a:extLst>
              <a:ext uri="{FF2B5EF4-FFF2-40B4-BE49-F238E27FC236}">
                <a16:creationId xmlns:a16="http://schemas.microsoft.com/office/drawing/2014/main" id="{8CF42363-1031-0E87-565A-AFA80BB8D1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9887" y="5288095"/>
            <a:ext cx="1445549" cy="1429721"/>
          </a:xfrm>
          <a:prstGeom prst="rect">
            <a:avLst/>
          </a:prstGeom>
        </p:spPr>
      </p:pic>
      <p:pic>
        <p:nvPicPr>
          <p:cNvPr id="2050" name="Picture 2" descr="Home Page">
            <a:extLst>
              <a:ext uri="{FF2B5EF4-FFF2-40B4-BE49-F238E27FC236}">
                <a16:creationId xmlns:a16="http://schemas.microsoft.com/office/drawing/2014/main" id="{DC6348D7-9FF3-83C2-440C-6483A1460A0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034"/>
          <a:stretch/>
        </p:blipFill>
        <p:spPr bwMode="auto">
          <a:xfrm>
            <a:off x="10705436" y="5317658"/>
            <a:ext cx="1386761" cy="137059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88CBA414-21C1-729A-D65A-EF8644A2C604}"/>
              </a:ext>
            </a:extLst>
          </p:cNvPr>
          <p:cNvSpPr txBox="1">
            <a:spLocks/>
          </p:cNvSpPr>
          <p:nvPr/>
        </p:nvSpPr>
        <p:spPr>
          <a:xfrm>
            <a:off x="99803" y="4399665"/>
            <a:ext cx="11605924" cy="9894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rgbClr val="930628"/>
                </a:solidFill>
              </a:rPr>
              <a:t>Industrial Businesses </a:t>
            </a:r>
          </a:p>
        </p:txBody>
      </p:sp>
      <p:sp>
        <p:nvSpPr>
          <p:cNvPr id="13" name="Title 1">
            <a:extLst>
              <a:ext uri="{FF2B5EF4-FFF2-40B4-BE49-F238E27FC236}">
                <a16:creationId xmlns:a16="http://schemas.microsoft.com/office/drawing/2014/main" id="{C21F8BFC-CCF9-208F-4FE6-1542E11C2F35}"/>
              </a:ext>
            </a:extLst>
          </p:cNvPr>
          <p:cNvSpPr txBox="1">
            <a:spLocks/>
          </p:cNvSpPr>
          <p:nvPr/>
        </p:nvSpPr>
        <p:spPr>
          <a:xfrm>
            <a:off x="162404" y="6002955"/>
            <a:ext cx="2697480" cy="38161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rgbClr val="930628"/>
                </a:solidFill>
              </a:rPr>
              <a:t>January 29, 2025</a:t>
            </a:r>
          </a:p>
        </p:txBody>
      </p:sp>
      <p:sp>
        <p:nvSpPr>
          <p:cNvPr id="4" name="TextBox 3">
            <a:extLst>
              <a:ext uri="{FF2B5EF4-FFF2-40B4-BE49-F238E27FC236}">
                <a16:creationId xmlns:a16="http://schemas.microsoft.com/office/drawing/2014/main" id="{3F29A90A-1761-0D9F-44CC-17EE5E8F8D3E}"/>
              </a:ext>
            </a:extLst>
          </p:cNvPr>
          <p:cNvSpPr txBox="1"/>
          <p:nvPr/>
        </p:nvSpPr>
        <p:spPr>
          <a:xfrm>
            <a:off x="9728" y="5006748"/>
            <a:ext cx="9349091" cy="1015663"/>
          </a:xfrm>
          <a:prstGeom prst="rect">
            <a:avLst/>
          </a:prstGeom>
          <a:noFill/>
        </p:spPr>
        <p:txBody>
          <a:bodyPr wrap="square">
            <a:spAutoFit/>
          </a:bodyPr>
          <a:lstStyle/>
          <a:p>
            <a:pPr algn="l"/>
            <a:r>
              <a:rPr lang="en-US" sz="6000" b="1" dirty="0">
                <a:solidFill>
                  <a:srgbClr val="930628"/>
                </a:solidFill>
              </a:rPr>
              <a:t>Community Conversation</a:t>
            </a:r>
          </a:p>
        </p:txBody>
      </p:sp>
    </p:spTree>
    <p:extLst>
      <p:ext uri="{BB962C8B-B14F-4D97-AF65-F5344CB8AC3E}">
        <p14:creationId xmlns:p14="http://schemas.microsoft.com/office/powerpoint/2010/main" val="2779075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E69A-FF3F-C27E-82E9-36AE4070686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18BF94-647F-CEA3-8F09-A6716C27B558}"/>
              </a:ext>
            </a:extLst>
          </p:cNvPr>
          <p:cNvSpPr>
            <a:spLocks noGrp="1"/>
          </p:cNvSpPr>
          <p:nvPr>
            <p:ph idx="1"/>
          </p:nvPr>
        </p:nvSpPr>
        <p:spPr>
          <a:xfrm>
            <a:off x="838200" y="3360259"/>
            <a:ext cx="10515600" cy="2334371"/>
          </a:xfrm>
        </p:spPr>
        <p:txBody>
          <a:bodyPr>
            <a:noAutofit/>
          </a:bodyPr>
          <a:lstStyle/>
          <a:p>
            <a:pPr marL="0" marR="0" lvl="0" indent="0">
              <a:lnSpc>
                <a:spcPct val="115000"/>
              </a:lnSpc>
              <a:spcAft>
                <a:spcPts val="800"/>
              </a:spcAft>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Are there infrastructure challenges such as transportation, sewer, or waste disposal that have an impact on your business? What improvements would have a significant impact on Mt. Vernon businesses?</a:t>
            </a:r>
          </a:p>
        </p:txBody>
      </p:sp>
      <p:sp>
        <p:nvSpPr>
          <p:cNvPr id="6" name="Title 1">
            <a:extLst>
              <a:ext uri="{FF2B5EF4-FFF2-40B4-BE49-F238E27FC236}">
                <a16:creationId xmlns:a16="http://schemas.microsoft.com/office/drawing/2014/main" id="{FA4569C4-BCDE-0142-3437-276974A693AB}"/>
              </a:ext>
            </a:extLst>
          </p:cNvPr>
          <p:cNvSpPr txBox="1">
            <a:spLocks/>
          </p:cNvSpPr>
          <p:nvPr/>
        </p:nvSpPr>
        <p:spPr>
          <a:xfrm>
            <a:off x="408432" y="131477"/>
            <a:ext cx="6010656" cy="6630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Infrastructure</a:t>
            </a:r>
          </a:p>
        </p:txBody>
      </p:sp>
      <p:sp>
        <p:nvSpPr>
          <p:cNvPr id="7" name="Title 1">
            <a:extLst>
              <a:ext uri="{FF2B5EF4-FFF2-40B4-BE49-F238E27FC236}">
                <a16:creationId xmlns:a16="http://schemas.microsoft.com/office/drawing/2014/main" id="{6C537DB7-C3AD-F896-F7E0-899DD12B5433}"/>
              </a:ext>
            </a:extLst>
          </p:cNvPr>
          <p:cNvSpPr txBox="1">
            <a:spLocks/>
          </p:cNvSpPr>
          <p:nvPr/>
        </p:nvSpPr>
        <p:spPr>
          <a:xfrm>
            <a:off x="1404793" y="575028"/>
            <a:ext cx="2407920" cy="6630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p>
        </p:txBody>
      </p:sp>
    </p:spTree>
    <p:extLst>
      <p:ext uri="{BB962C8B-B14F-4D97-AF65-F5344CB8AC3E}">
        <p14:creationId xmlns:p14="http://schemas.microsoft.com/office/powerpoint/2010/main" val="1034253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1675B-71A3-753A-E98F-81093685FCB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2C000-8570-F343-C9B8-25CF3021C320}"/>
              </a:ext>
            </a:extLst>
          </p:cNvPr>
          <p:cNvSpPr>
            <a:spLocks noGrp="1"/>
          </p:cNvSpPr>
          <p:nvPr>
            <p:ph idx="1"/>
          </p:nvPr>
        </p:nvSpPr>
        <p:spPr>
          <a:xfrm>
            <a:off x="838200" y="3315514"/>
            <a:ext cx="10515600" cy="3280381"/>
          </a:xfrm>
        </p:spPr>
        <p:txBody>
          <a:bodyPr>
            <a:noAutofit/>
          </a:bodyPr>
          <a:lstStyle/>
          <a:p>
            <a:pPr marL="0" lvl="0" indent="0">
              <a:buNone/>
            </a:pPr>
            <a:r>
              <a:rPr lang="en-US" sz="3200" dirty="0"/>
              <a:t>In your businesses, what percentage of the workforce lives in Mt. Vernon? </a:t>
            </a:r>
          </a:p>
          <a:p>
            <a:pPr lvl="1"/>
            <a:r>
              <a:rPr lang="en-US" sz="2800" kern="100" dirty="0">
                <a:effectLst/>
                <a:latin typeface="Aptos" panose="020B0004020202020204" pitchFamily="34" charset="0"/>
                <a:ea typeface="Aptos" panose="020B0004020202020204" pitchFamily="34" charset="0"/>
                <a:cs typeface="Times New Roman" panose="02020603050405020304" pitchFamily="18" charset="0"/>
              </a:rPr>
              <a:t>Most or all</a:t>
            </a:r>
          </a:p>
          <a:p>
            <a:pPr lvl="1"/>
            <a:r>
              <a:rPr lang="en-US" sz="2800" kern="100" dirty="0">
                <a:latin typeface="Aptos" panose="020B0004020202020204" pitchFamily="34" charset="0"/>
                <a:ea typeface="Aptos" panose="020B0004020202020204" pitchFamily="34" charset="0"/>
                <a:cs typeface="Times New Roman" panose="02020603050405020304" pitchFamily="18" charset="0"/>
              </a:rPr>
              <a:t>Around half</a:t>
            </a:r>
          </a:p>
          <a:p>
            <a:pPr lvl="1"/>
            <a:r>
              <a:rPr lang="en-US" sz="2800" kern="100" dirty="0">
                <a:effectLst/>
                <a:latin typeface="Aptos" panose="020B0004020202020204" pitchFamily="34" charset="0"/>
                <a:ea typeface="Aptos" panose="020B0004020202020204" pitchFamily="34" charset="0"/>
                <a:cs typeface="Times New Roman" panose="02020603050405020304" pitchFamily="18" charset="0"/>
              </a:rPr>
              <a:t>A </a:t>
            </a:r>
            <a:r>
              <a:rPr lang="en-US" sz="2800" kern="100" dirty="0">
                <a:latin typeface="Aptos" panose="020B0004020202020204" pitchFamily="34" charset="0"/>
                <a:ea typeface="Aptos" panose="020B0004020202020204" pitchFamily="34" charset="0"/>
                <a:cs typeface="Times New Roman" panose="02020603050405020304" pitchFamily="18" charset="0"/>
              </a:rPr>
              <a:t>few</a:t>
            </a:r>
          </a:p>
          <a:p>
            <a:pPr lvl="1"/>
            <a:r>
              <a:rPr lang="en-US" sz="2800" kern="100" dirty="0">
                <a:effectLst/>
                <a:latin typeface="Aptos" panose="020B0004020202020204" pitchFamily="34" charset="0"/>
                <a:ea typeface="Aptos" panose="020B0004020202020204" pitchFamily="34" charset="0"/>
                <a:cs typeface="Times New Roman" panose="02020603050405020304" pitchFamily="18" charset="0"/>
              </a:rPr>
              <a:t>None</a:t>
            </a:r>
          </a:p>
          <a:p>
            <a:pPr>
              <a:lnSpc>
                <a:spcPct val="115000"/>
              </a:lnSpc>
              <a:spcAft>
                <a:spcPts val="800"/>
              </a:spcAft>
            </a:pP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B1E799F9-F61F-6CEC-62FA-0C7DAD5146B0}"/>
              </a:ext>
            </a:extLst>
          </p:cNvPr>
          <p:cNvSpPr txBox="1">
            <a:spLocks/>
          </p:cNvSpPr>
          <p:nvPr/>
        </p:nvSpPr>
        <p:spPr>
          <a:xfrm>
            <a:off x="699834" y="262105"/>
            <a:ext cx="6010656" cy="6630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Workforce</a:t>
            </a:r>
          </a:p>
        </p:txBody>
      </p:sp>
      <p:sp>
        <p:nvSpPr>
          <p:cNvPr id="2" name="Title 1">
            <a:extLst>
              <a:ext uri="{FF2B5EF4-FFF2-40B4-BE49-F238E27FC236}">
                <a16:creationId xmlns:a16="http://schemas.microsoft.com/office/drawing/2014/main" id="{A3AEBB25-7D7A-F78C-E843-29C75BA55681}"/>
              </a:ext>
            </a:extLst>
          </p:cNvPr>
          <p:cNvSpPr txBox="1">
            <a:spLocks/>
          </p:cNvSpPr>
          <p:nvPr/>
        </p:nvSpPr>
        <p:spPr>
          <a:xfrm>
            <a:off x="1661026" y="708363"/>
            <a:ext cx="2407920" cy="6630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Question 1</a:t>
            </a:r>
          </a:p>
        </p:txBody>
      </p:sp>
    </p:spTree>
    <p:extLst>
      <p:ext uri="{BB962C8B-B14F-4D97-AF65-F5344CB8AC3E}">
        <p14:creationId xmlns:p14="http://schemas.microsoft.com/office/powerpoint/2010/main" val="2628924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2DC54-1225-F4D9-375A-C812950F19F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CE598C-5A67-4F37-E972-D99C0CB430C6}"/>
              </a:ext>
            </a:extLst>
          </p:cNvPr>
          <p:cNvSpPr>
            <a:spLocks noGrp="1"/>
          </p:cNvSpPr>
          <p:nvPr>
            <p:ph idx="1"/>
          </p:nvPr>
        </p:nvSpPr>
        <p:spPr>
          <a:xfrm>
            <a:off x="838200" y="3315514"/>
            <a:ext cx="10515600" cy="1170921"/>
          </a:xfrm>
        </p:spPr>
        <p:txBody>
          <a:bodyPr>
            <a:noAutofit/>
          </a:bodyPr>
          <a:lstStyle/>
          <a:p>
            <a:pPr marL="0" lvl="0" indent="0">
              <a:buNone/>
            </a:pPr>
            <a:r>
              <a:rPr lang="en-US" sz="3200" dirty="0"/>
              <a:t>Do you have challenges in hiring the staffing you need in Mount Vernon? What skill sets are the most difficult to find?</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1E6D5A2C-F690-6070-915F-49E24F05B28F}"/>
              </a:ext>
            </a:extLst>
          </p:cNvPr>
          <p:cNvSpPr txBox="1">
            <a:spLocks/>
          </p:cNvSpPr>
          <p:nvPr/>
        </p:nvSpPr>
        <p:spPr>
          <a:xfrm>
            <a:off x="699834" y="262105"/>
            <a:ext cx="6010656" cy="6630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Workforce</a:t>
            </a:r>
          </a:p>
        </p:txBody>
      </p:sp>
      <p:sp>
        <p:nvSpPr>
          <p:cNvPr id="2" name="Title 1">
            <a:extLst>
              <a:ext uri="{FF2B5EF4-FFF2-40B4-BE49-F238E27FC236}">
                <a16:creationId xmlns:a16="http://schemas.microsoft.com/office/drawing/2014/main" id="{22267507-7C9C-86B5-39DE-6B19DA7616EE}"/>
              </a:ext>
            </a:extLst>
          </p:cNvPr>
          <p:cNvSpPr txBox="1">
            <a:spLocks/>
          </p:cNvSpPr>
          <p:nvPr/>
        </p:nvSpPr>
        <p:spPr>
          <a:xfrm>
            <a:off x="1661026" y="708363"/>
            <a:ext cx="2407920" cy="6630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Question 2</a:t>
            </a:r>
          </a:p>
        </p:txBody>
      </p:sp>
    </p:spTree>
    <p:extLst>
      <p:ext uri="{BB962C8B-B14F-4D97-AF65-F5344CB8AC3E}">
        <p14:creationId xmlns:p14="http://schemas.microsoft.com/office/powerpoint/2010/main" val="104426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E70B9-5818-A33D-1973-E6699DA829B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8A4703-3C2F-B6C0-97E7-6A7C59F7D5F2}"/>
              </a:ext>
            </a:extLst>
          </p:cNvPr>
          <p:cNvSpPr>
            <a:spLocks noGrp="1"/>
          </p:cNvSpPr>
          <p:nvPr>
            <p:ph idx="1"/>
          </p:nvPr>
        </p:nvSpPr>
        <p:spPr>
          <a:xfrm>
            <a:off x="838200" y="2222909"/>
            <a:ext cx="10515600" cy="4177891"/>
          </a:xfrm>
        </p:spPr>
        <p:txBody>
          <a:bodyPr>
            <a:noAutofit/>
          </a:bodyPr>
          <a:lstStyle/>
          <a:p>
            <a:pPr marL="0" indent="0">
              <a:buNone/>
            </a:pPr>
            <a:r>
              <a:rPr lang="en-US" sz="3200" dirty="0"/>
              <a:t>What are the environmental challenges that currently exist in Mt. Vernon’s industrial neighborhoods that are the highest priority to address? Examples of this can include:</a:t>
            </a:r>
          </a:p>
          <a:p>
            <a:pPr lvl="1"/>
            <a:r>
              <a:rPr lang="en-US" sz="2800" dirty="0"/>
              <a:t>Air pollution </a:t>
            </a:r>
          </a:p>
          <a:p>
            <a:pPr lvl="1"/>
            <a:r>
              <a:rPr lang="en-US" sz="2800" dirty="0"/>
              <a:t>Ground contamination</a:t>
            </a:r>
          </a:p>
          <a:p>
            <a:pPr lvl="1"/>
            <a:r>
              <a:rPr lang="en-US" sz="2800" dirty="0"/>
              <a:t>Runoff into water</a:t>
            </a:r>
          </a:p>
          <a:p>
            <a:pPr lvl="1"/>
            <a:r>
              <a:rPr lang="en-US" sz="2800" dirty="0"/>
              <a:t>Dumping of waste</a:t>
            </a:r>
          </a:p>
          <a:p>
            <a:pPr marL="0" lvl="0" indent="0">
              <a:buNone/>
            </a:pPr>
            <a:r>
              <a:rPr lang="en-US" sz="3200" dirty="0"/>
              <a:t>What steps would you like to see the city take to address these challenges?</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65B27EFA-6583-AE0D-4418-77F2D9EA256B}"/>
              </a:ext>
            </a:extLst>
          </p:cNvPr>
          <p:cNvSpPr txBox="1">
            <a:spLocks/>
          </p:cNvSpPr>
          <p:nvPr/>
        </p:nvSpPr>
        <p:spPr>
          <a:xfrm>
            <a:off x="699834" y="262105"/>
            <a:ext cx="6010656" cy="6630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Environment</a:t>
            </a:r>
          </a:p>
        </p:txBody>
      </p:sp>
      <p:sp>
        <p:nvSpPr>
          <p:cNvPr id="2" name="Title 1">
            <a:extLst>
              <a:ext uri="{FF2B5EF4-FFF2-40B4-BE49-F238E27FC236}">
                <a16:creationId xmlns:a16="http://schemas.microsoft.com/office/drawing/2014/main" id="{4DBC3AC8-7C66-E763-BEFD-327513D47DDB}"/>
              </a:ext>
            </a:extLst>
          </p:cNvPr>
          <p:cNvSpPr txBox="1">
            <a:spLocks/>
          </p:cNvSpPr>
          <p:nvPr/>
        </p:nvSpPr>
        <p:spPr>
          <a:xfrm>
            <a:off x="1661026" y="708363"/>
            <a:ext cx="2407920" cy="6630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p>
        </p:txBody>
      </p:sp>
    </p:spTree>
    <p:extLst>
      <p:ext uri="{BB962C8B-B14F-4D97-AF65-F5344CB8AC3E}">
        <p14:creationId xmlns:p14="http://schemas.microsoft.com/office/powerpoint/2010/main" val="1018868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8E41C-C376-4FB0-930F-0EA671805C7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724CE7-CDCE-DCE2-0C46-B64239F739FF}"/>
              </a:ext>
            </a:extLst>
          </p:cNvPr>
          <p:cNvSpPr>
            <a:spLocks noGrp="1"/>
          </p:cNvSpPr>
          <p:nvPr>
            <p:ph idx="1"/>
          </p:nvPr>
        </p:nvSpPr>
        <p:spPr>
          <a:xfrm>
            <a:off x="838200" y="3589390"/>
            <a:ext cx="10515600" cy="2138076"/>
          </a:xfrm>
        </p:spPr>
        <p:txBody>
          <a:bodyPr>
            <a:noAutofit/>
          </a:bodyPr>
          <a:lstStyle/>
          <a:p>
            <a:pPr marL="0" indent="0">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What programs from the City of Mount Vernon do you currently utilize to support your businesses? Are there other things that the city should be doing to either retain existing industries or attract new ones?</a:t>
            </a:r>
          </a:p>
          <a:p>
            <a:pPr marL="0" lvl="0" indent="0">
              <a:buNone/>
            </a:pP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8BA860C0-E28E-EBDC-0DC0-FF65E5195A32}"/>
              </a:ext>
            </a:extLst>
          </p:cNvPr>
          <p:cNvSpPr txBox="1">
            <a:spLocks/>
          </p:cNvSpPr>
          <p:nvPr/>
        </p:nvSpPr>
        <p:spPr>
          <a:xfrm>
            <a:off x="699834" y="262105"/>
            <a:ext cx="6010656" cy="6630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Government Support</a:t>
            </a:r>
          </a:p>
        </p:txBody>
      </p:sp>
      <p:sp>
        <p:nvSpPr>
          <p:cNvPr id="2" name="Title 1">
            <a:extLst>
              <a:ext uri="{FF2B5EF4-FFF2-40B4-BE49-F238E27FC236}">
                <a16:creationId xmlns:a16="http://schemas.microsoft.com/office/drawing/2014/main" id="{CC5CAFD6-2C0D-5F20-0941-5A12B84E510A}"/>
              </a:ext>
            </a:extLst>
          </p:cNvPr>
          <p:cNvSpPr txBox="1">
            <a:spLocks/>
          </p:cNvSpPr>
          <p:nvPr/>
        </p:nvSpPr>
        <p:spPr>
          <a:xfrm>
            <a:off x="3542579" y="778702"/>
            <a:ext cx="2407920" cy="6630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p>
        </p:txBody>
      </p:sp>
    </p:spTree>
    <p:extLst>
      <p:ext uri="{BB962C8B-B14F-4D97-AF65-F5344CB8AC3E}">
        <p14:creationId xmlns:p14="http://schemas.microsoft.com/office/powerpoint/2010/main" val="1660275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4E11E-C9FA-572E-247C-83D4BE28227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D2C713-391C-07E2-79B9-175576F342B2}"/>
              </a:ext>
            </a:extLst>
          </p:cNvPr>
          <p:cNvSpPr>
            <a:spLocks noGrp="1"/>
          </p:cNvSpPr>
          <p:nvPr>
            <p:ph idx="1"/>
          </p:nvPr>
        </p:nvSpPr>
        <p:spPr>
          <a:xfrm>
            <a:off x="838200" y="3483351"/>
            <a:ext cx="10515600" cy="663099"/>
          </a:xfrm>
        </p:spPr>
        <p:txBody>
          <a:bodyPr>
            <a:noAutofit/>
          </a:bodyPr>
          <a:lstStyle/>
          <a:p>
            <a:pPr marL="0" marR="0" lvl="0" indent="0">
              <a:lnSpc>
                <a:spcPct val="115000"/>
              </a:lnSpc>
              <a:spcAft>
                <a:spcPts val="800"/>
              </a:spcAft>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What would you like Mt. Vernon to be known for?</a:t>
            </a:r>
          </a:p>
        </p:txBody>
      </p:sp>
      <p:sp>
        <p:nvSpPr>
          <p:cNvPr id="6" name="Title 1">
            <a:extLst>
              <a:ext uri="{FF2B5EF4-FFF2-40B4-BE49-F238E27FC236}">
                <a16:creationId xmlns:a16="http://schemas.microsoft.com/office/drawing/2014/main" id="{633C0D16-B5BB-1BA3-4127-E4F7D2C8496D}"/>
              </a:ext>
            </a:extLst>
          </p:cNvPr>
          <p:cNvSpPr txBox="1">
            <a:spLocks/>
          </p:cNvSpPr>
          <p:nvPr/>
        </p:nvSpPr>
        <p:spPr>
          <a:xfrm>
            <a:off x="838200" y="111380"/>
            <a:ext cx="6010656" cy="6630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Vision</a:t>
            </a:r>
          </a:p>
        </p:txBody>
      </p:sp>
      <p:sp>
        <p:nvSpPr>
          <p:cNvPr id="7" name="Title 1">
            <a:extLst>
              <a:ext uri="{FF2B5EF4-FFF2-40B4-BE49-F238E27FC236}">
                <a16:creationId xmlns:a16="http://schemas.microsoft.com/office/drawing/2014/main" id="{5A21938A-D652-A13C-29C1-CA9FD084D719}"/>
              </a:ext>
            </a:extLst>
          </p:cNvPr>
          <p:cNvSpPr txBox="1">
            <a:spLocks/>
          </p:cNvSpPr>
          <p:nvPr/>
        </p:nvSpPr>
        <p:spPr>
          <a:xfrm>
            <a:off x="1555518" y="564979"/>
            <a:ext cx="2407920" cy="6630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Question</a:t>
            </a:r>
          </a:p>
        </p:txBody>
      </p:sp>
    </p:spTree>
    <p:extLst>
      <p:ext uri="{BB962C8B-B14F-4D97-AF65-F5344CB8AC3E}">
        <p14:creationId xmlns:p14="http://schemas.microsoft.com/office/powerpoint/2010/main" val="1733838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62D4A-2B63-29D0-76B0-5D6BC9B20F6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BFBF9CC-9B91-D7F8-84C1-FA973CD9D508}"/>
              </a:ext>
            </a:extLst>
          </p:cNvPr>
          <p:cNvSpPr txBox="1">
            <a:spLocks/>
          </p:cNvSpPr>
          <p:nvPr/>
        </p:nvSpPr>
        <p:spPr>
          <a:xfrm>
            <a:off x="838200" y="349488"/>
            <a:ext cx="6010656" cy="6630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Closing Remarks</a:t>
            </a:r>
          </a:p>
        </p:txBody>
      </p:sp>
      <p:sp>
        <p:nvSpPr>
          <p:cNvPr id="4" name="Content Placeholder 3">
            <a:extLst>
              <a:ext uri="{FF2B5EF4-FFF2-40B4-BE49-F238E27FC236}">
                <a16:creationId xmlns:a16="http://schemas.microsoft.com/office/drawing/2014/main" id="{1AA82EF1-0E52-A355-F3FD-CC3FC363497F}"/>
              </a:ext>
            </a:extLst>
          </p:cNvPr>
          <p:cNvSpPr>
            <a:spLocks noGrp="1"/>
          </p:cNvSpPr>
          <p:nvPr>
            <p:ph idx="1"/>
          </p:nvPr>
        </p:nvSpPr>
        <p:spPr>
          <a:xfrm>
            <a:off x="327409" y="2878200"/>
            <a:ext cx="10515600" cy="4089371"/>
          </a:xfrm>
        </p:spPr>
        <p:txBody>
          <a:bodyPr numCol="2"/>
          <a:lstStyle/>
          <a:p>
            <a:pPr marL="457200" lvl="1" indent="0">
              <a:buNone/>
            </a:pPr>
            <a:endParaRPr lang="en-US" dirty="0"/>
          </a:p>
        </p:txBody>
      </p:sp>
      <p:sp>
        <p:nvSpPr>
          <p:cNvPr id="5" name="Content Placeholder 3">
            <a:extLst>
              <a:ext uri="{FF2B5EF4-FFF2-40B4-BE49-F238E27FC236}">
                <a16:creationId xmlns:a16="http://schemas.microsoft.com/office/drawing/2014/main" id="{3603CCF8-DA88-EE1D-601E-EB4CA0D2601D}"/>
              </a:ext>
            </a:extLst>
          </p:cNvPr>
          <p:cNvSpPr txBox="1">
            <a:spLocks/>
          </p:cNvSpPr>
          <p:nvPr/>
        </p:nvSpPr>
        <p:spPr>
          <a:xfrm>
            <a:off x="327409" y="2224857"/>
            <a:ext cx="10515600" cy="739408"/>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3200" b="1" dirty="0"/>
              <a:t>Upcoming Events</a:t>
            </a:r>
          </a:p>
        </p:txBody>
      </p:sp>
      <p:sp>
        <p:nvSpPr>
          <p:cNvPr id="8" name="TextBox 7">
            <a:extLst>
              <a:ext uri="{FF2B5EF4-FFF2-40B4-BE49-F238E27FC236}">
                <a16:creationId xmlns:a16="http://schemas.microsoft.com/office/drawing/2014/main" id="{C1F9267A-59D0-E72F-7E0E-6D18EC001C2B}"/>
              </a:ext>
            </a:extLst>
          </p:cNvPr>
          <p:cNvSpPr txBox="1"/>
          <p:nvPr/>
        </p:nvSpPr>
        <p:spPr>
          <a:xfrm>
            <a:off x="838200" y="3645612"/>
            <a:ext cx="6274090" cy="1277273"/>
          </a:xfrm>
          <a:prstGeom prst="rect">
            <a:avLst/>
          </a:prstGeom>
          <a:noFill/>
        </p:spPr>
        <p:txBody>
          <a:bodyPr wrap="none" rtlCol="0">
            <a:spAutoFit/>
          </a:bodyPr>
          <a:lstStyle/>
          <a:p>
            <a:pPr>
              <a:lnSpc>
                <a:spcPts val="1950"/>
              </a:lnSpc>
            </a:pPr>
            <a:endParaRPr lang="en-US" sz="2800" i="1" dirty="0">
              <a:solidFill>
                <a:srgbClr val="000000"/>
              </a:solidFill>
              <a:effectLst/>
              <a:latin typeface="Aptos" panose="020B0004020202020204" pitchFamily="34" charset="0"/>
            </a:endParaRPr>
          </a:p>
          <a:p>
            <a:pPr>
              <a:lnSpc>
                <a:spcPts val="2175"/>
              </a:lnSpc>
            </a:pPr>
            <a:r>
              <a:rPr lang="en-US" sz="2800" b="1" i="1" dirty="0">
                <a:solidFill>
                  <a:srgbClr val="000000"/>
                </a:solidFill>
                <a:effectLst/>
                <a:latin typeface="Aptos" panose="020B0004020202020204" pitchFamily="34" charset="0"/>
              </a:rPr>
              <a:t>Save the Date</a:t>
            </a:r>
            <a:endParaRPr lang="en-US" sz="2800" i="1" dirty="0">
              <a:solidFill>
                <a:srgbClr val="000000"/>
              </a:solidFill>
              <a:effectLst/>
              <a:latin typeface="Aptos" panose="020B0004020202020204" pitchFamily="34" charset="0"/>
            </a:endParaRPr>
          </a:p>
          <a:p>
            <a:r>
              <a:rPr lang="en-US" sz="2400" b="0" i="0" dirty="0">
                <a:solidFill>
                  <a:srgbClr val="000000"/>
                </a:solidFill>
                <a:effectLst/>
              </a:rPr>
              <a:t>Spring 2025 – 2 Comp Plan Public Workshops</a:t>
            </a:r>
            <a:endParaRPr lang="en-US" sz="2400" dirty="0"/>
          </a:p>
          <a:p>
            <a:endParaRPr lang="en-US" dirty="0"/>
          </a:p>
        </p:txBody>
      </p:sp>
    </p:spTree>
    <p:extLst>
      <p:ext uri="{BB962C8B-B14F-4D97-AF65-F5344CB8AC3E}">
        <p14:creationId xmlns:p14="http://schemas.microsoft.com/office/powerpoint/2010/main" val="1325030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3105CE-A5F8-2953-6955-DF65B723B07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1193" b="68624" l="3982" r="96018">
                        <a14:foregroundMark x1="7734" y1="29174" x2="7734" y2="29174"/>
                        <a14:foregroundMark x1="4058" y1="15413" x2="4058" y2="15413"/>
                        <a14:foregroundMark x1="91730" y1="56330" x2="91730" y2="56330"/>
                        <a14:foregroundMark x1="93109" y1="64037" x2="93109" y2="64037"/>
                        <a14:foregroundMark x1="96018" y1="62385" x2="96018" y2="62385"/>
                      </a14:backgroundRemoval>
                    </a14:imgEffect>
                  </a14:imgLayer>
                </a14:imgProps>
              </a:ext>
            </a:extLst>
          </a:blip>
          <a:srcRect l="7544" t="4255" r="17844" b="23843"/>
          <a:stretch/>
        </p:blipFill>
        <p:spPr>
          <a:xfrm rot="-360000">
            <a:off x="-33678" y="-1514964"/>
            <a:ext cx="12274001" cy="4083307"/>
          </a:xfrm>
          <a:prstGeom prst="rect">
            <a:avLst/>
          </a:prstGeom>
        </p:spPr>
      </p:pic>
      <p:sp>
        <p:nvSpPr>
          <p:cNvPr id="3" name="Content Placeholder 2">
            <a:extLst>
              <a:ext uri="{FF2B5EF4-FFF2-40B4-BE49-F238E27FC236}">
                <a16:creationId xmlns:a16="http://schemas.microsoft.com/office/drawing/2014/main" id="{EC4888D6-2209-CFF4-71E0-74D0EB5F6C4B}"/>
              </a:ext>
            </a:extLst>
          </p:cNvPr>
          <p:cNvSpPr>
            <a:spLocks noGrp="1"/>
          </p:cNvSpPr>
          <p:nvPr>
            <p:ph sz="half" idx="1"/>
          </p:nvPr>
        </p:nvSpPr>
        <p:spPr>
          <a:xfrm>
            <a:off x="838200" y="2136617"/>
            <a:ext cx="5181600" cy="4040345"/>
          </a:xfrm>
        </p:spPr>
        <p:txBody>
          <a:bodyPr/>
          <a:lstStyle/>
          <a:p>
            <a:pPr marL="0" indent="0">
              <a:buNone/>
            </a:pPr>
            <a:r>
              <a:rPr lang="en-US" sz="2200" b="1" kern="100" dirty="0">
                <a:latin typeface="Aptos" panose="020B0004020202020204" pitchFamily="34" charset="0"/>
                <a:cs typeface="Times New Roman" panose="02020603050405020304" pitchFamily="18" charset="0"/>
              </a:rPr>
              <a:t>City of Mt. Vernon</a:t>
            </a:r>
          </a:p>
          <a:p>
            <a:r>
              <a:rPr lang="en-US" sz="2200" kern="100" dirty="0">
                <a:latin typeface="Aptos" panose="020B0004020202020204" pitchFamily="34" charset="0"/>
                <a:cs typeface="Times New Roman" panose="02020603050405020304" pitchFamily="18" charset="0"/>
              </a:rPr>
              <a:t>Department of Planning &amp; Community Development</a:t>
            </a:r>
          </a:p>
          <a:p>
            <a:r>
              <a:rPr lang="en-US" sz="2200" kern="100" dirty="0">
                <a:latin typeface="Aptos" panose="020B0004020202020204" pitchFamily="34" charset="0"/>
                <a:cs typeface="Times New Roman" panose="02020603050405020304" pitchFamily="18" charset="0"/>
              </a:rPr>
              <a:t>Industrial Development Agency</a:t>
            </a:r>
          </a:p>
          <a:p>
            <a:pPr marL="0" indent="0">
              <a:buNone/>
            </a:pPr>
            <a:r>
              <a:rPr lang="en-US" sz="2200" b="1" kern="100" dirty="0">
                <a:latin typeface="Aptos" panose="020B0004020202020204" pitchFamily="34" charset="0"/>
                <a:cs typeface="Times New Roman" panose="02020603050405020304" pitchFamily="18" charset="0"/>
              </a:rPr>
              <a:t>Hosts</a:t>
            </a:r>
          </a:p>
          <a:p>
            <a:r>
              <a:rPr lang="en-US" sz="2200" kern="100" dirty="0">
                <a:latin typeface="Aptos" panose="020B0004020202020204" pitchFamily="34" charset="0"/>
                <a:cs typeface="Times New Roman" panose="02020603050405020304" pitchFamily="18" charset="0"/>
              </a:rPr>
              <a:t>Business Council of Westchester</a:t>
            </a:r>
          </a:p>
          <a:p>
            <a:r>
              <a:rPr lang="en-US" sz="2200" kern="100" dirty="0">
                <a:latin typeface="Aptos" panose="020B0004020202020204" pitchFamily="34" charset="0"/>
                <a:cs typeface="Times New Roman" panose="02020603050405020304" pitchFamily="18" charset="0"/>
              </a:rPr>
              <a:t>Mt. Vernon Chamber of Commerce</a:t>
            </a:r>
          </a:p>
          <a:p>
            <a:r>
              <a:rPr lang="en-US" sz="2200" kern="100" dirty="0">
                <a:latin typeface="Aptos" panose="020B0004020202020204" pitchFamily="34" charset="0"/>
                <a:cs typeface="Times New Roman" panose="02020603050405020304" pitchFamily="18" charset="0"/>
              </a:rPr>
              <a:t>The Guidance Center of Westchester</a:t>
            </a:r>
          </a:p>
          <a:p>
            <a:endParaRPr lang="en-US" dirty="0"/>
          </a:p>
        </p:txBody>
      </p:sp>
      <p:sp>
        <p:nvSpPr>
          <p:cNvPr id="4" name="Content Placeholder 3">
            <a:extLst>
              <a:ext uri="{FF2B5EF4-FFF2-40B4-BE49-F238E27FC236}">
                <a16:creationId xmlns:a16="http://schemas.microsoft.com/office/drawing/2014/main" id="{F7BC0C2C-73EC-EBC4-15C4-DD219B97C5EE}"/>
              </a:ext>
            </a:extLst>
          </p:cNvPr>
          <p:cNvSpPr>
            <a:spLocks noGrp="1"/>
          </p:cNvSpPr>
          <p:nvPr>
            <p:ph sz="half" idx="2"/>
          </p:nvPr>
        </p:nvSpPr>
        <p:spPr>
          <a:xfrm>
            <a:off x="6172200" y="2136617"/>
            <a:ext cx="5181600" cy="4040346"/>
          </a:xfrm>
        </p:spPr>
        <p:txBody>
          <a:bodyPr/>
          <a:lstStyle/>
          <a:p>
            <a:pPr marL="0" indent="0">
              <a:buNone/>
            </a:pPr>
            <a:r>
              <a:rPr lang="en-US" sz="2200" b="1" kern="100" dirty="0">
                <a:latin typeface="Aptos" panose="020B0004020202020204" pitchFamily="34" charset="0"/>
                <a:cs typeface="Times New Roman" panose="02020603050405020304" pitchFamily="18" charset="0"/>
              </a:rPr>
              <a:t>Consultant Team</a:t>
            </a:r>
            <a:r>
              <a:rPr lang="en-US" b="1" kern="100" dirty="0">
                <a:latin typeface="Aptos" panose="020B0004020202020204" pitchFamily="34" charset="0"/>
                <a:cs typeface="Times New Roman" panose="02020603050405020304" pitchFamily="18" charset="0"/>
              </a:rPr>
              <a:t>			</a:t>
            </a:r>
          </a:p>
          <a:p>
            <a:r>
              <a:rPr lang="en-US" sz="2200" kern="100" dirty="0">
                <a:latin typeface="Aptos" panose="020B0004020202020204" pitchFamily="34" charset="0"/>
                <a:cs typeface="Times New Roman" panose="02020603050405020304" pitchFamily="18" charset="0"/>
              </a:rPr>
              <a:t>Cleary Consulting</a:t>
            </a:r>
          </a:p>
          <a:p>
            <a:r>
              <a:rPr lang="en-US" sz="2200" kern="100" dirty="0">
                <a:latin typeface="Aptos" panose="020B0004020202020204" pitchFamily="34" charset="0"/>
                <a:cs typeface="Times New Roman" panose="02020603050405020304" pitchFamily="18" charset="0"/>
              </a:rPr>
              <a:t>AKRF</a:t>
            </a:r>
          </a:p>
          <a:p>
            <a:r>
              <a:rPr lang="en-US" sz="2200" kern="100" dirty="0">
                <a:latin typeface="Aptos" panose="020B0004020202020204" pitchFamily="34" charset="0"/>
                <a:cs typeface="Times New Roman" panose="02020603050405020304" pitchFamily="18" charset="0"/>
              </a:rPr>
              <a:t>Pattern for Progress</a:t>
            </a:r>
          </a:p>
          <a:p>
            <a:r>
              <a:rPr lang="en-US" sz="2200" kern="100" dirty="0">
                <a:latin typeface="Aptos" panose="020B0004020202020204" pitchFamily="34" charset="0"/>
                <a:cs typeface="Times New Roman" panose="02020603050405020304" pitchFamily="18" charset="0"/>
              </a:rPr>
              <a:t>BRS</a:t>
            </a:r>
          </a:p>
          <a:p>
            <a:r>
              <a:rPr lang="en-US" sz="2200" kern="100" dirty="0">
                <a:latin typeface="Aptos" panose="020B0004020202020204" pitchFamily="34" charset="0"/>
                <a:cs typeface="Times New Roman" panose="02020603050405020304" pitchFamily="18" charset="0"/>
              </a:rPr>
              <a:t>Creative Urban Alchemy</a:t>
            </a:r>
          </a:p>
          <a:p>
            <a:endParaRPr lang="en-US" dirty="0"/>
          </a:p>
        </p:txBody>
      </p:sp>
      <p:sp>
        <p:nvSpPr>
          <p:cNvPr id="6" name="Title 1">
            <a:extLst>
              <a:ext uri="{FF2B5EF4-FFF2-40B4-BE49-F238E27FC236}">
                <a16:creationId xmlns:a16="http://schemas.microsoft.com/office/drawing/2014/main" id="{82728C0B-1177-6971-869B-B0D2239C0FB4}"/>
              </a:ext>
            </a:extLst>
          </p:cNvPr>
          <p:cNvSpPr>
            <a:spLocks noGrp="1"/>
          </p:cNvSpPr>
          <p:nvPr>
            <p:ph type="title"/>
          </p:nvPr>
        </p:nvSpPr>
        <p:spPr>
          <a:xfrm>
            <a:off x="838200" y="17653"/>
            <a:ext cx="10515600" cy="1325563"/>
          </a:xfrm>
        </p:spPr>
        <p:txBody>
          <a:bodyPr/>
          <a:lstStyle/>
          <a:p>
            <a:r>
              <a:rPr lang="en-US" b="1" dirty="0"/>
              <a:t>Welcome and Introductions</a:t>
            </a:r>
          </a:p>
        </p:txBody>
      </p:sp>
    </p:spTree>
    <p:extLst>
      <p:ext uri="{BB962C8B-B14F-4D97-AF65-F5344CB8AC3E}">
        <p14:creationId xmlns:p14="http://schemas.microsoft.com/office/powerpoint/2010/main" val="3778111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C7202-6678-4BEC-AADE-45B738C1CD7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9BDC93B-3866-0CAB-47CF-8583CCF664E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1193" b="68624" l="3982" r="96018">
                        <a14:foregroundMark x1="7734" y1="29174" x2="7734" y2="29174"/>
                        <a14:foregroundMark x1="4058" y1="15413" x2="4058" y2="15413"/>
                        <a14:foregroundMark x1="91730" y1="56330" x2="91730" y2="56330"/>
                        <a14:foregroundMark x1="93109" y1="64037" x2="93109" y2="64037"/>
                        <a14:foregroundMark x1="96018" y1="62385" x2="96018" y2="62385"/>
                      </a14:backgroundRemoval>
                    </a14:imgEffect>
                  </a14:imgLayer>
                </a14:imgProps>
              </a:ext>
            </a:extLst>
          </a:blip>
          <a:srcRect l="7544" t="4255" r="17844" b="23843"/>
          <a:stretch/>
        </p:blipFill>
        <p:spPr>
          <a:xfrm rot="-360000">
            <a:off x="-33678" y="-1514964"/>
            <a:ext cx="12274001" cy="4083307"/>
          </a:xfrm>
          <a:prstGeom prst="rect">
            <a:avLst/>
          </a:prstGeom>
        </p:spPr>
      </p:pic>
      <p:sp>
        <p:nvSpPr>
          <p:cNvPr id="2" name="Title 1">
            <a:extLst>
              <a:ext uri="{FF2B5EF4-FFF2-40B4-BE49-F238E27FC236}">
                <a16:creationId xmlns:a16="http://schemas.microsoft.com/office/drawing/2014/main" id="{0A908333-8F49-5A28-415C-751873FC8ACD}"/>
              </a:ext>
            </a:extLst>
          </p:cNvPr>
          <p:cNvSpPr>
            <a:spLocks noGrp="1"/>
          </p:cNvSpPr>
          <p:nvPr>
            <p:ph type="title"/>
          </p:nvPr>
        </p:nvSpPr>
        <p:spPr>
          <a:xfrm>
            <a:off x="838200" y="17653"/>
            <a:ext cx="10515600" cy="1325563"/>
          </a:xfrm>
        </p:spPr>
        <p:txBody>
          <a:bodyPr/>
          <a:lstStyle/>
          <a:p>
            <a:r>
              <a:rPr lang="en-US" b="1" dirty="0"/>
              <a:t>Why Are We Here?</a:t>
            </a:r>
          </a:p>
        </p:txBody>
      </p:sp>
      <p:sp>
        <p:nvSpPr>
          <p:cNvPr id="3" name="Content Placeholder 2">
            <a:extLst>
              <a:ext uri="{FF2B5EF4-FFF2-40B4-BE49-F238E27FC236}">
                <a16:creationId xmlns:a16="http://schemas.microsoft.com/office/drawing/2014/main" id="{4A01EAF5-B11D-D8E6-7502-24AC6688731F}"/>
              </a:ext>
            </a:extLst>
          </p:cNvPr>
          <p:cNvSpPr>
            <a:spLocks noGrp="1"/>
          </p:cNvSpPr>
          <p:nvPr>
            <p:ph idx="1"/>
          </p:nvPr>
        </p:nvSpPr>
        <p:spPr>
          <a:xfrm>
            <a:off x="838200" y="2216465"/>
            <a:ext cx="10515600" cy="4000691"/>
          </a:xfrm>
        </p:spPr>
        <p:txBody>
          <a:bodyPr>
            <a:normAutofit fontScale="70000" lnSpcReduction="20000"/>
          </a:bodyPr>
          <a:lstStyle/>
          <a:p>
            <a:pPr marL="0" marR="0" indent="0" algn="just">
              <a:lnSpc>
                <a:spcPct val="107000"/>
              </a:lnSpc>
              <a:spcAft>
                <a:spcPts val="800"/>
              </a:spcAft>
              <a:buNone/>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The goals of this community outreach process are as follows:</a:t>
            </a:r>
          </a:p>
          <a:p>
            <a:pPr marL="800100" lvl="1" indent="-342900">
              <a:lnSpc>
                <a:spcPct val="107000"/>
              </a:lnSpc>
              <a:buFont typeface="Symbol" panose="05050102010706020507" pitchFamily="18" charset="2"/>
              <a:buChar char=""/>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Build trust, support, and open dialogue between community members, the city, and the consulting team. </a:t>
            </a:r>
          </a:p>
          <a:p>
            <a:pPr marL="800100" lvl="1" indent="-342900">
              <a:lnSpc>
                <a:spcPct val="107000"/>
              </a:lnSpc>
              <a:buFont typeface="Symbol" panose="05050102010706020507" pitchFamily="18" charset="2"/>
              <a:buChar char=""/>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Identify and understand the community’s concerns and unique needs and preferences.</a:t>
            </a:r>
          </a:p>
          <a:p>
            <a:pPr marL="800100" lvl="1" indent="-342900">
              <a:lnSpc>
                <a:spcPct val="107000"/>
              </a:lnSpc>
              <a:buFont typeface="Symbol" panose="05050102010706020507" pitchFamily="18" charset="2"/>
              <a:buChar char=""/>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Promote community participation throughout the comprehensive planning process.</a:t>
            </a:r>
          </a:p>
          <a:p>
            <a:pPr marL="800100" lvl="1" indent="-342900">
              <a:lnSpc>
                <a:spcPct val="107000"/>
              </a:lnSpc>
              <a:buFont typeface="Symbol" panose="05050102010706020507" pitchFamily="18" charset="2"/>
              <a:buChar char=""/>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Obtain community support for land use decisions. </a:t>
            </a:r>
          </a:p>
          <a:p>
            <a:pPr marL="800100" lvl="1" indent="-342900">
              <a:lnSpc>
                <a:spcPct val="107000"/>
              </a:lnSpc>
              <a:buFont typeface="Symbol" panose="05050102010706020507" pitchFamily="18" charset="2"/>
              <a:buChar char=""/>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Engage new resources and allies.</a:t>
            </a:r>
          </a:p>
          <a:p>
            <a:pPr marL="800100" lvl="1" indent="-342900">
              <a:lnSpc>
                <a:spcPct val="107000"/>
              </a:lnSpc>
              <a:spcAft>
                <a:spcPts val="800"/>
              </a:spcAft>
              <a:buFont typeface="Symbol" panose="05050102010706020507" pitchFamily="18" charset="2"/>
              <a:buChar char=""/>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Address overall community land use concerns and improve outcomes.</a:t>
            </a:r>
          </a:p>
          <a:p>
            <a:endParaRPr lang="en-US" dirty="0"/>
          </a:p>
        </p:txBody>
      </p:sp>
    </p:spTree>
    <p:extLst>
      <p:ext uri="{BB962C8B-B14F-4D97-AF65-F5344CB8AC3E}">
        <p14:creationId xmlns:p14="http://schemas.microsoft.com/office/powerpoint/2010/main" val="1190084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723BC-CD04-88A3-0C58-BA85C0CA11F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1CE5EEA-8016-9F5E-2A0E-BCB89E59FCD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1193" b="68624" l="3982" r="96018">
                        <a14:foregroundMark x1="7734" y1="29174" x2="7734" y2="29174"/>
                        <a14:foregroundMark x1="4058" y1="15413" x2="4058" y2="15413"/>
                        <a14:foregroundMark x1="91730" y1="56330" x2="91730" y2="56330"/>
                        <a14:foregroundMark x1="93109" y1="64037" x2="93109" y2="64037"/>
                        <a14:foregroundMark x1="96018" y1="62385" x2="96018" y2="62385"/>
                      </a14:backgroundRemoval>
                    </a14:imgEffect>
                  </a14:imgLayer>
                </a14:imgProps>
              </a:ext>
            </a:extLst>
          </a:blip>
          <a:srcRect l="7544" t="4255" r="17844" b="23843"/>
          <a:stretch/>
        </p:blipFill>
        <p:spPr>
          <a:xfrm rot="-360000">
            <a:off x="-33678" y="-1514964"/>
            <a:ext cx="12274001" cy="4083307"/>
          </a:xfrm>
          <a:prstGeom prst="rect">
            <a:avLst/>
          </a:prstGeom>
        </p:spPr>
      </p:pic>
      <p:sp>
        <p:nvSpPr>
          <p:cNvPr id="2" name="Title 1">
            <a:extLst>
              <a:ext uri="{FF2B5EF4-FFF2-40B4-BE49-F238E27FC236}">
                <a16:creationId xmlns:a16="http://schemas.microsoft.com/office/drawing/2014/main" id="{D2E99E22-D2BA-89DF-5A4A-D5692593BA86}"/>
              </a:ext>
            </a:extLst>
          </p:cNvPr>
          <p:cNvSpPr>
            <a:spLocks noGrp="1"/>
          </p:cNvSpPr>
          <p:nvPr>
            <p:ph type="title"/>
          </p:nvPr>
        </p:nvSpPr>
        <p:spPr>
          <a:xfrm>
            <a:off x="838200" y="17653"/>
            <a:ext cx="10515600" cy="1325563"/>
          </a:xfrm>
        </p:spPr>
        <p:txBody>
          <a:bodyPr/>
          <a:lstStyle/>
          <a:p>
            <a:r>
              <a:rPr lang="en-US" b="1" dirty="0"/>
              <a:t>Meeting Rules</a:t>
            </a:r>
          </a:p>
        </p:txBody>
      </p:sp>
      <p:sp>
        <p:nvSpPr>
          <p:cNvPr id="3" name="Content Placeholder 2">
            <a:extLst>
              <a:ext uri="{FF2B5EF4-FFF2-40B4-BE49-F238E27FC236}">
                <a16:creationId xmlns:a16="http://schemas.microsoft.com/office/drawing/2014/main" id="{BE9A233F-5069-6D41-66F1-4463FE317B78}"/>
              </a:ext>
            </a:extLst>
          </p:cNvPr>
          <p:cNvSpPr>
            <a:spLocks noGrp="1"/>
          </p:cNvSpPr>
          <p:nvPr>
            <p:ph idx="1"/>
          </p:nvPr>
        </p:nvSpPr>
        <p:spPr>
          <a:xfrm>
            <a:off x="838200" y="2564338"/>
            <a:ext cx="10515600" cy="3185303"/>
          </a:xfrm>
        </p:spPr>
        <p:txBody>
          <a:bodyPr/>
          <a:lstStyle/>
          <a:p>
            <a:pPr marL="0" marR="0" indent="0">
              <a:lnSpc>
                <a:spcPct val="115000"/>
              </a:lnSpc>
              <a:spcAft>
                <a:spcPts val="800"/>
              </a:spcAft>
              <a:buNone/>
            </a:pPr>
            <a:r>
              <a:rPr lang="en-US" kern="100" dirty="0">
                <a:effectLst/>
                <a:latin typeface="Segoe UI Symbol" panose="020B0502040204020203" pitchFamily="34" charset="0"/>
                <a:ea typeface="Aptos" panose="020B0004020202020204" pitchFamily="34" charset="0"/>
                <a:cs typeface="Segoe UI Symbol" panose="020B0502040204020203" pitchFamily="34" charset="0"/>
              </a:rPr>
              <a:t>✔</a:t>
            </a:r>
            <a:r>
              <a:rPr lang="en-US" kern="100" dirty="0">
                <a:latin typeface="Aptos" panose="020B00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Be respectful to others.</a:t>
            </a:r>
          </a:p>
          <a:p>
            <a:pPr marL="0" marR="0" indent="0">
              <a:lnSpc>
                <a:spcPct val="115000"/>
              </a:lnSpc>
              <a:spcAft>
                <a:spcPts val="800"/>
              </a:spcAft>
              <a:buNone/>
            </a:pPr>
            <a:r>
              <a:rPr lang="en-US" kern="100" dirty="0">
                <a:effectLst/>
                <a:latin typeface="Segoe UI Symbol" panose="020B0502040204020203" pitchFamily="34" charset="0"/>
                <a:ea typeface="Aptos" panose="020B0004020202020204" pitchFamily="34" charset="0"/>
                <a:cs typeface="Segoe UI Symbol" panose="020B0502040204020203" pitchFamily="34" charset="0"/>
              </a:rPr>
              <a:t>✔</a:t>
            </a:r>
            <a:r>
              <a:rPr lang="en-US" kern="100" dirty="0">
                <a:latin typeface="Aptos" panose="020B00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Only one person will speak at a time.</a:t>
            </a:r>
          </a:p>
          <a:p>
            <a:pPr marL="0" marR="0" indent="0">
              <a:lnSpc>
                <a:spcPct val="115000"/>
              </a:lnSpc>
              <a:spcAft>
                <a:spcPts val="800"/>
              </a:spcAft>
              <a:buNone/>
            </a:pPr>
            <a:r>
              <a:rPr lang="en-US" kern="100" dirty="0">
                <a:effectLst/>
                <a:latin typeface="Segoe UI Symbol" panose="020B0502040204020203" pitchFamily="34" charset="0"/>
                <a:ea typeface="Aptos" panose="020B0004020202020204" pitchFamily="34" charset="0"/>
                <a:cs typeface="Segoe UI Symbol" panose="020B0502040204020203" pitchFamily="34" charset="0"/>
              </a:rPr>
              <a:t>✔</a:t>
            </a:r>
            <a:r>
              <a:rPr lang="en-US" kern="100" dirty="0">
                <a:latin typeface="Aptos" panose="020B00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Keep an open mind.</a:t>
            </a:r>
          </a:p>
          <a:p>
            <a:pPr marL="0" marR="0" indent="0">
              <a:lnSpc>
                <a:spcPct val="115000"/>
              </a:lnSpc>
              <a:spcAft>
                <a:spcPts val="800"/>
              </a:spcAft>
              <a:buNone/>
            </a:pPr>
            <a:r>
              <a:rPr lang="en-US" kern="100" dirty="0">
                <a:effectLst/>
                <a:latin typeface="Segoe UI Symbol" panose="020B0502040204020203" pitchFamily="34" charset="0"/>
                <a:ea typeface="Aptos" panose="020B0004020202020204" pitchFamily="34" charset="0"/>
                <a:cs typeface="Segoe UI Symbol" panose="020B0502040204020203" pitchFamily="34" charset="0"/>
              </a:rPr>
              <a:t>✔</a:t>
            </a:r>
            <a:r>
              <a:rPr lang="en-US" kern="100" dirty="0">
                <a:latin typeface="Aptos" panose="020B00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Please leave opportunities for others to speak.</a:t>
            </a:r>
          </a:p>
          <a:p>
            <a:endParaRPr lang="en-US" dirty="0"/>
          </a:p>
        </p:txBody>
      </p:sp>
    </p:spTree>
    <p:extLst>
      <p:ext uri="{BB962C8B-B14F-4D97-AF65-F5344CB8AC3E}">
        <p14:creationId xmlns:p14="http://schemas.microsoft.com/office/powerpoint/2010/main" val="12266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2555B-5579-0C38-0A9D-111581D79B6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0417106-E293-755D-4D4F-998B22A6803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1193" b="68624" l="3982" r="96018">
                        <a14:foregroundMark x1="7734" y1="29174" x2="7734" y2="29174"/>
                        <a14:foregroundMark x1="4058" y1="15413" x2="4058" y2="15413"/>
                        <a14:foregroundMark x1="91730" y1="56330" x2="91730" y2="56330"/>
                        <a14:foregroundMark x1="93109" y1="64037" x2="93109" y2="64037"/>
                        <a14:foregroundMark x1="96018" y1="62385" x2="96018" y2="62385"/>
                      </a14:backgroundRemoval>
                    </a14:imgEffect>
                  </a14:imgLayer>
                </a14:imgProps>
              </a:ext>
            </a:extLst>
          </a:blip>
          <a:srcRect l="7544" t="4255" r="17844" b="23843"/>
          <a:stretch/>
        </p:blipFill>
        <p:spPr>
          <a:xfrm rot="-360000">
            <a:off x="-33678" y="-1514964"/>
            <a:ext cx="12274001" cy="4083307"/>
          </a:xfrm>
          <a:prstGeom prst="rect">
            <a:avLst/>
          </a:prstGeom>
        </p:spPr>
      </p:pic>
      <p:sp>
        <p:nvSpPr>
          <p:cNvPr id="2" name="Title 1">
            <a:extLst>
              <a:ext uri="{FF2B5EF4-FFF2-40B4-BE49-F238E27FC236}">
                <a16:creationId xmlns:a16="http://schemas.microsoft.com/office/drawing/2014/main" id="{9D6B149E-E6EE-A1A5-090E-E3BF7768B7DB}"/>
              </a:ext>
            </a:extLst>
          </p:cNvPr>
          <p:cNvSpPr>
            <a:spLocks noGrp="1"/>
          </p:cNvSpPr>
          <p:nvPr>
            <p:ph type="title"/>
          </p:nvPr>
        </p:nvSpPr>
        <p:spPr>
          <a:xfrm>
            <a:off x="838200" y="17653"/>
            <a:ext cx="10515600" cy="1325563"/>
          </a:xfrm>
        </p:spPr>
        <p:txBody>
          <a:bodyPr/>
          <a:lstStyle/>
          <a:p>
            <a:r>
              <a:rPr lang="en-US" b="1" dirty="0"/>
              <a:t>Icebreaker</a:t>
            </a:r>
          </a:p>
        </p:txBody>
      </p:sp>
      <p:sp>
        <p:nvSpPr>
          <p:cNvPr id="3" name="Content Placeholder 2">
            <a:extLst>
              <a:ext uri="{FF2B5EF4-FFF2-40B4-BE49-F238E27FC236}">
                <a16:creationId xmlns:a16="http://schemas.microsoft.com/office/drawing/2014/main" id="{21BD7154-F37A-F675-E3A2-6616D0D448FA}"/>
              </a:ext>
            </a:extLst>
          </p:cNvPr>
          <p:cNvSpPr>
            <a:spLocks noGrp="1"/>
          </p:cNvSpPr>
          <p:nvPr>
            <p:ph idx="1"/>
          </p:nvPr>
        </p:nvSpPr>
        <p:spPr>
          <a:xfrm>
            <a:off x="316523" y="2215662"/>
            <a:ext cx="11658599" cy="4413738"/>
          </a:xfrm>
        </p:spPr>
        <p:txBody>
          <a:bodyPr>
            <a:normAutofit fontScale="92500" lnSpcReduction="20000"/>
          </a:bodyPr>
          <a:lstStyle/>
          <a:p>
            <a:pPr marR="0" lvl="0">
              <a:lnSpc>
                <a:spcPct val="115000"/>
              </a:lnSpc>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How many of you live in Mount Vernon?</a:t>
            </a:r>
          </a:p>
          <a:p>
            <a:pPr marR="0" lvl="0">
              <a:lnSpc>
                <a:spcPct val="115000"/>
              </a:lnSpc>
            </a:pPr>
            <a:r>
              <a:rPr lang="en-US" sz="2400" kern="100" dirty="0">
                <a:latin typeface="Aptos" panose="020B0004020202020204" pitchFamily="34" charset="0"/>
                <a:ea typeface="Aptos" panose="020B0004020202020204" pitchFamily="34" charset="0"/>
                <a:cs typeface="Times New Roman" panose="02020603050405020304" pitchFamily="18" charset="0"/>
              </a:rPr>
              <a:t>How many of you work in Mount Vernon?</a:t>
            </a:r>
          </a:p>
          <a:p>
            <a:pPr marR="0" lvl="0">
              <a:lnSpc>
                <a:spcPct val="115000"/>
              </a:lnSpc>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How many of you own a business in Mount Vernon? </a:t>
            </a:r>
          </a:p>
          <a:p>
            <a:pPr marR="0" lvl="0">
              <a:lnSpc>
                <a:spcPct val="115000"/>
              </a:lnSpc>
            </a:pPr>
            <a:r>
              <a:rPr lang="en-US" sz="2400" kern="100" dirty="0">
                <a:latin typeface="Aptos" panose="020B0004020202020204" pitchFamily="34" charset="0"/>
                <a:ea typeface="Aptos" panose="020B0004020202020204" pitchFamily="34" charset="0"/>
                <a:cs typeface="Times New Roman" panose="02020603050405020304" pitchFamily="18" charset="0"/>
              </a:rPr>
              <a:t>How many of you work in an industrial business in Mount Vernon?</a:t>
            </a:r>
          </a:p>
          <a:p>
            <a:pPr marR="0" lvl="0">
              <a:lnSpc>
                <a:spcPct val="115000"/>
              </a:lnSpc>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If you work in an industry, do you work in:</a:t>
            </a:r>
          </a:p>
          <a:p>
            <a:pPr lvl="1">
              <a:lnSpc>
                <a:spcPct val="115000"/>
              </a:lnSpc>
            </a:pPr>
            <a:r>
              <a:rPr lang="en-US" sz="2000" kern="100" dirty="0">
                <a:latin typeface="Aptos" panose="020B0004020202020204" pitchFamily="34" charset="0"/>
                <a:ea typeface="Aptos" panose="020B0004020202020204" pitchFamily="34" charset="0"/>
                <a:cs typeface="Times New Roman" panose="02020603050405020304" pitchFamily="18" charset="0"/>
              </a:rPr>
              <a:t>Extraction (e.g. mining, quarries)</a:t>
            </a:r>
          </a:p>
          <a:p>
            <a:pPr lvl="1">
              <a:lnSpc>
                <a:spcPct val="115000"/>
              </a:lnSpc>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Genetic (e.g. plant nurseries, animal kennels)</a:t>
            </a:r>
          </a:p>
          <a:p>
            <a:pPr lvl="1">
              <a:lnSpc>
                <a:spcPct val="115000"/>
              </a:lnSpc>
            </a:pPr>
            <a:r>
              <a:rPr lang="en-US" sz="2000" kern="100" dirty="0">
                <a:latin typeface="Aptos" panose="020B0004020202020204" pitchFamily="34" charset="0"/>
                <a:ea typeface="Aptos" panose="020B0004020202020204" pitchFamily="34" charset="0"/>
                <a:cs typeface="Times New Roman" panose="02020603050405020304" pitchFamily="18" charset="0"/>
              </a:rPr>
              <a:t>Manufacturing</a:t>
            </a:r>
          </a:p>
          <a:p>
            <a:pPr lvl="1">
              <a:lnSpc>
                <a:spcPct val="115000"/>
              </a:lnSpc>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Construction </a:t>
            </a:r>
          </a:p>
          <a:p>
            <a:pPr lvl="1">
              <a:lnSpc>
                <a:spcPct val="115000"/>
              </a:lnSpc>
            </a:pPr>
            <a:r>
              <a:rPr lang="en-US" sz="2000" kern="100" dirty="0">
                <a:latin typeface="Aptos" panose="020B0004020202020204" pitchFamily="34" charset="0"/>
                <a:ea typeface="Aptos" panose="020B0004020202020204" pitchFamily="34" charset="0"/>
                <a:cs typeface="Times New Roman" panose="02020603050405020304" pitchFamily="18" charset="0"/>
              </a:rPr>
              <a:t>Transportation</a:t>
            </a:r>
          </a:p>
          <a:p>
            <a:pPr lvl="1">
              <a:lnSpc>
                <a:spcPct val="115000"/>
              </a:lnSpc>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Warehousing</a:t>
            </a:r>
          </a:p>
          <a:p>
            <a:endParaRPr lang="en-US" dirty="0"/>
          </a:p>
        </p:txBody>
      </p:sp>
    </p:spTree>
    <p:extLst>
      <p:ext uri="{BB962C8B-B14F-4D97-AF65-F5344CB8AC3E}">
        <p14:creationId xmlns:p14="http://schemas.microsoft.com/office/powerpoint/2010/main" val="242987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50DFB-D7AE-141A-9CBE-9C1A57697A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7F9FE2-FD5F-D1B0-29E4-6D1E90E51402}"/>
              </a:ext>
            </a:extLst>
          </p:cNvPr>
          <p:cNvSpPr>
            <a:spLocks noGrp="1"/>
          </p:cNvSpPr>
          <p:nvPr>
            <p:ph type="title"/>
          </p:nvPr>
        </p:nvSpPr>
        <p:spPr>
          <a:xfrm>
            <a:off x="408432" y="131477"/>
            <a:ext cx="6010656" cy="663099"/>
          </a:xfrm>
        </p:spPr>
        <p:txBody>
          <a:bodyPr>
            <a:noAutofit/>
          </a:bodyPr>
          <a:lstStyle/>
          <a:p>
            <a:r>
              <a:rPr lang="en-US" b="1" dirty="0"/>
              <a:t>Industrial Heritage</a:t>
            </a:r>
          </a:p>
        </p:txBody>
      </p:sp>
      <p:sp>
        <p:nvSpPr>
          <p:cNvPr id="3" name="Content Placeholder 2">
            <a:extLst>
              <a:ext uri="{FF2B5EF4-FFF2-40B4-BE49-F238E27FC236}">
                <a16:creationId xmlns:a16="http://schemas.microsoft.com/office/drawing/2014/main" id="{E7AF64DC-E407-4007-A36B-7EE0B5BA7BFB}"/>
              </a:ext>
            </a:extLst>
          </p:cNvPr>
          <p:cNvSpPr>
            <a:spLocks noGrp="1"/>
          </p:cNvSpPr>
          <p:nvPr>
            <p:ph idx="1"/>
          </p:nvPr>
        </p:nvSpPr>
        <p:spPr>
          <a:xfrm>
            <a:off x="838200" y="2645337"/>
            <a:ext cx="10029092" cy="3542949"/>
          </a:xfrm>
        </p:spPr>
        <p:txBody>
          <a:bodyPr>
            <a:normAutofit/>
          </a:bodyPr>
          <a:lstStyle/>
          <a:p>
            <a:pPr marL="0" marR="0" lvl="0" indent="0">
              <a:lnSpc>
                <a:spcPct val="115000"/>
              </a:lnSpc>
              <a:spcAft>
                <a:spcPts val="800"/>
              </a:spcAft>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The City of Mount Vernon has an industrial legacy that is part of the identity of the city. What industries do you historically associate with Mount Vernon? What industries that survive today are tied to the history of the city?</a:t>
            </a:r>
          </a:p>
          <a:p>
            <a:pPr marL="0" indent="0">
              <a:buNone/>
            </a:pPr>
            <a:endParaRPr lang="en-US" sz="3200" dirty="0"/>
          </a:p>
        </p:txBody>
      </p:sp>
      <p:sp>
        <p:nvSpPr>
          <p:cNvPr id="4" name="Title 1">
            <a:extLst>
              <a:ext uri="{FF2B5EF4-FFF2-40B4-BE49-F238E27FC236}">
                <a16:creationId xmlns:a16="http://schemas.microsoft.com/office/drawing/2014/main" id="{DC6809EA-BE93-EC87-D37C-C5EBA9BB84FD}"/>
              </a:ext>
            </a:extLst>
          </p:cNvPr>
          <p:cNvSpPr txBox="1">
            <a:spLocks/>
          </p:cNvSpPr>
          <p:nvPr/>
        </p:nvSpPr>
        <p:spPr>
          <a:xfrm>
            <a:off x="3688080" y="681038"/>
            <a:ext cx="2407920" cy="6630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Question 1</a:t>
            </a:r>
          </a:p>
        </p:txBody>
      </p:sp>
    </p:spTree>
    <p:extLst>
      <p:ext uri="{BB962C8B-B14F-4D97-AF65-F5344CB8AC3E}">
        <p14:creationId xmlns:p14="http://schemas.microsoft.com/office/powerpoint/2010/main" val="2944678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B6DE1-1BBC-FE0F-0C8F-EAFDB14C15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6947C2-2DD0-ECF5-1543-88E907BE82FF}"/>
              </a:ext>
            </a:extLst>
          </p:cNvPr>
          <p:cNvSpPr>
            <a:spLocks noGrp="1"/>
          </p:cNvSpPr>
          <p:nvPr>
            <p:ph type="title"/>
          </p:nvPr>
        </p:nvSpPr>
        <p:spPr>
          <a:xfrm>
            <a:off x="408432" y="131477"/>
            <a:ext cx="6010656" cy="663099"/>
          </a:xfrm>
        </p:spPr>
        <p:txBody>
          <a:bodyPr>
            <a:noAutofit/>
          </a:bodyPr>
          <a:lstStyle/>
          <a:p>
            <a:r>
              <a:rPr lang="en-US" b="1" dirty="0"/>
              <a:t>Industrial Heritage</a:t>
            </a:r>
          </a:p>
        </p:txBody>
      </p:sp>
      <p:sp>
        <p:nvSpPr>
          <p:cNvPr id="3" name="Content Placeholder 2">
            <a:extLst>
              <a:ext uri="{FF2B5EF4-FFF2-40B4-BE49-F238E27FC236}">
                <a16:creationId xmlns:a16="http://schemas.microsoft.com/office/drawing/2014/main" id="{7AB12868-25BC-4EBC-28F1-D6A5A9241046}"/>
              </a:ext>
            </a:extLst>
          </p:cNvPr>
          <p:cNvSpPr>
            <a:spLocks noGrp="1"/>
          </p:cNvSpPr>
          <p:nvPr>
            <p:ph idx="1"/>
          </p:nvPr>
        </p:nvSpPr>
        <p:spPr>
          <a:xfrm>
            <a:off x="838200" y="3100133"/>
            <a:ext cx="10515600" cy="2076600"/>
          </a:xfrm>
        </p:spPr>
        <p:txBody>
          <a:bodyPr>
            <a:normAutofit/>
          </a:bodyPr>
          <a:lstStyle/>
          <a:p>
            <a:pPr marL="0" marR="0" lvl="0" indent="0">
              <a:lnSpc>
                <a:spcPct val="115000"/>
              </a:lnSpc>
              <a:spcAft>
                <a:spcPts val="800"/>
              </a:spcAft>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What are the biggest attractions for businesses in Mount Vernon? What are the biggest reasons for a new business to choose Mt. Vernon over neighboring municipalities?</a:t>
            </a:r>
            <a:endParaRPr lang="en-US" sz="3200" dirty="0"/>
          </a:p>
        </p:txBody>
      </p:sp>
      <p:sp>
        <p:nvSpPr>
          <p:cNvPr id="4" name="Title 1">
            <a:extLst>
              <a:ext uri="{FF2B5EF4-FFF2-40B4-BE49-F238E27FC236}">
                <a16:creationId xmlns:a16="http://schemas.microsoft.com/office/drawing/2014/main" id="{BB2C6E0C-B436-A9B2-E532-BF3335023049}"/>
              </a:ext>
            </a:extLst>
          </p:cNvPr>
          <p:cNvSpPr txBox="1">
            <a:spLocks/>
          </p:cNvSpPr>
          <p:nvPr/>
        </p:nvSpPr>
        <p:spPr>
          <a:xfrm>
            <a:off x="3688080" y="681038"/>
            <a:ext cx="2407920" cy="6630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Question 2</a:t>
            </a:r>
          </a:p>
        </p:txBody>
      </p:sp>
    </p:spTree>
    <p:extLst>
      <p:ext uri="{BB962C8B-B14F-4D97-AF65-F5344CB8AC3E}">
        <p14:creationId xmlns:p14="http://schemas.microsoft.com/office/powerpoint/2010/main" val="778580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C352E-7526-F7F6-830C-644EB4C10B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D0603-DFBD-70E5-53A4-5AF4A98C6B09}"/>
              </a:ext>
            </a:extLst>
          </p:cNvPr>
          <p:cNvSpPr>
            <a:spLocks noGrp="1"/>
          </p:cNvSpPr>
          <p:nvPr>
            <p:ph type="title"/>
          </p:nvPr>
        </p:nvSpPr>
        <p:spPr>
          <a:xfrm>
            <a:off x="838200" y="259493"/>
            <a:ext cx="6010656" cy="663099"/>
          </a:xfrm>
        </p:spPr>
        <p:txBody>
          <a:bodyPr>
            <a:noAutofit/>
          </a:bodyPr>
          <a:lstStyle/>
          <a:p>
            <a:r>
              <a:rPr lang="en-US" b="1" dirty="0"/>
              <a:t>Mapping Exercise </a:t>
            </a:r>
          </a:p>
        </p:txBody>
      </p:sp>
      <p:sp>
        <p:nvSpPr>
          <p:cNvPr id="3" name="Content Placeholder 2">
            <a:extLst>
              <a:ext uri="{FF2B5EF4-FFF2-40B4-BE49-F238E27FC236}">
                <a16:creationId xmlns:a16="http://schemas.microsoft.com/office/drawing/2014/main" id="{1E25CCE1-677A-A377-BD99-7527D59FC16C}"/>
              </a:ext>
            </a:extLst>
          </p:cNvPr>
          <p:cNvSpPr>
            <a:spLocks noGrp="1"/>
          </p:cNvSpPr>
          <p:nvPr>
            <p:ph idx="1"/>
          </p:nvPr>
        </p:nvSpPr>
        <p:spPr>
          <a:xfrm>
            <a:off x="732690" y="2160282"/>
            <a:ext cx="10515600" cy="3772060"/>
          </a:xfrm>
        </p:spPr>
        <p:txBody>
          <a:bodyPr>
            <a:noAutofit/>
          </a:bodyPr>
          <a:lstStyle/>
          <a:p>
            <a:pPr marL="0" marR="0" lvl="0" indent="0">
              <a:lnSpc>
                <a:spcPct val="115000"/>
              </a:lnSpc>
              <a:buNone/>
            </a:pPr>
            <a:r>
              <a:rPr lang="en-US" dirty="0"/>
              <a:t>We would like to do a mapping exercise with you to understand your thoughts about the borders between neighborhoods. What are the borders of Mt. Vernon’s industrial districts? Where does industry blend in with other uses?</a:t>
            </a:r>
          </a:p>
          <a:p>
            <a:pPr lvl="1"/>
            <a:r>
              <a:rPr lang="en-US" dirty="0"/>
              <a:t>In blue, place a dot on the location of your place of work in Mt. Vernon</a:t>
            </a:r>
          </a:p>
          <a:p>
            <a:pPr lvl="1"/>
            <a:r>
              <a:rPr lang="en-US" dirty="0"/>
              <a:t>In red, please draw in districts that you believe are predominantly industrial in character</a:t>
            </a:r>
          </a:p>
          <a:p>
            <a:pPr lvl="1"/>
            <a:r>
              <a:rPr lang="en-US" dirty="0"/>
              <a:t>In purple, please draw in places where there are industrial uses that exist mixed-in with other commercial uses, or even residential uses</a:t>
            </a:r>
          </a:p>
          <a:p>
            <a:pPr marL="0" marR="0" lvl="0" indent="0">
              <a:lnSpc>
                <a:spcPct val="115000"/>
              </a:lnSpc>
              <a:buNone/>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1490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52A15-68EC-2BDB-5212-0B303F50866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765E88-DDEB-89ED-E26E-40AD427C0E0C}"/>
              </a:ext>
            </a:extLst>
          </p:cNvPr>
          <p:cNvSpPr>
            <a:spLocks noGrp="1"/>
          </p:cNvSpPr>
          <p:nvPr>
            <p:ph idx="1"/>
          </p:nvPr>
        </p:nvSpPr>
        <p:spPr>
          <a:xfrm>
            <a:off x="838200" y="3186524"/>
            <a:ext cx="10515600" cy="1769524"/>
          </a:xfrm>
        </p:spPr>
        <p:txBody>
          <a:bodyPr>
            <a:noAutofit/>
          </a:bodyPr>
          <a:lstStyle/>
          <a:p>
            <a:pPr marL="0" lvl="0" indent="0">
              <a:buNone/>
            </a:pPr>
            <a:r>
              <a:rPr lang="en-US" sz="3200" dirty="0"/>
              <a:t>Is your business in an industrial-only district, or is it mixed in with other types of uses such as commercial or residential? What are the advantages and disadvantages of each?  </a:t>
            </a:r>
          </a:p>
        </p:txBody>
      </p:sp>
      <p:sp>
        <p:nvSpPr>
          <p:cNvPr id="6" name="Title 1">
            <a:extLst>
              <a:ext uri="{FF2B5EF4-FFF2-40B4-BE49-F238E27FC236}">
                <a16:creationId xmlns:a16="http://schemas.microsoft.com/office/drawing/2014/main" id="{492AE974-6E0C-97F6-FF84-6BF17296BBC0}"/>
              </a:ext>
            </a:extLst>
          </p:cNvPr>
          <p:cNvSpPr txBox="1">
            <a:spLocks/>
          </p:cNvSpPr>
          <p:nvPr/>
        </p:nvSpPr>
        <p:spPr>
          <a:xfrm>
            <a:off x="408432" y="131477"/>
            <a:ext cx="6010656" cy="6630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Land Use</a:t>
            </a:r>
          </a:p>
        </p:txBody>
      </p:sp>
    </p:spTree>
    <p:extLst>
      <p:ext uri="{BB962C8B-B14F-4D97-AF65-F5344CB8AC3E}">
        <p14:creationId xmlns:p14="http://schemas.microsoft.com/office/powerpoint/2010/main" val="3239245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745</TotalTime>
  <Words>681</Words>
  <Application>Microsoft Office PowerPoint</Application>
  <PresentationFormat>Widescreen</PresentationFormat>
  <Paragraphs>85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Segoe UI Symbol</vt:lpstr>
      <vt:lpstr>Symbol</vt:lpstr>
      <vt:lpstr>Office Theme</vt:lpstr>
      <vt:lpstr>Mount Vernon Comprehensive Plan- Phase II</vt:lpstr>
      <vt:lpstr>Welcome and Introductions</vt:lpstr>
      <vt:lpstr>Why Are We Here?</vt:lpstr>
      <vt:lpstr>Meeting Rules</vt:lpstr>
      <vt:lpstr>Icebreaker</vt:lpstr>
      <vt:lpstr>Industrial Heritage</vt:lpstr>
      <vt:lpstr>Industrial Heritage</vt:lpstr>
      <vt:lpstr>Mapping Exercise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Megan Stanley</dc:creator>
  <cp:lastModifiedBy>Michael Kolber</cp:lastModifiedBy>
  <cp:revision>15</cp:revision>
  <dcterms:created xsi:type="dcterms:W3CDTF">2024-11-05T21:09:51Z</dcterms:created>
  <dcterms:modified xsi:type="dcterms:W3CDTF">2025-01-28T20:18:32Z</dcterms:modified>
</cp:coreProperties>
</file>